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comments/comment8.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9.xml" ContentType="application/vnd.openxmlformats-officedocument.presentationml.comments+xml"/>
  <Override PartName="/ppt/notesSlides/notesSlide16.xml" ContentType="application/vnd.openxmlformats-officedocument.presentationml.notesSlide+xml"/>
  <Override PartName="/ppt/comments/comment10.xml" ContentType="application/vnd.openxmlformats-officedocument.presentationml.comments+xml"/>
  <Override PartName="/ppt/notesSlides/notesSlide17.xml" ContentType="application/vnd.openxmlformats-officedocument.presentationml.notesSlide+xml"/>
  <Override PartName="/ppt/comments/comment11.xml" ContentType="application/vnd.openxmlformats-officedocument.presentationml.comments+xml"/>
  <Override PartName="/ppt/notesSlides/notesSlide18.xml" ContentType="application/vnd.openxmlformats-officedocument.presentationml.notesSlide+xml"/>
  <Override PartName="/ppt/comments/comment1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Open Sans" panose="020B0604020202020204" charset="0"/>
      <p:regular r:id="rId29"/>
      <p:bold r:id="rId30"/>
      <p:italic r:id="rId31"/>
      <p:boldItalic r:id="rId32"/>
    </p:embeddedFont>
    <p:embeddedFont>
      <p:font typeface="Times" panose="020206030504050203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na Lawton"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A04E96-63B6-4DFC-9311-E85A8D70BC35}">
  <a:tblStyle styleId="{D8A04E96-63B6-4DFC-9311-E85A8D70BC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2-10T23:42:47.132" idx="1">
    <p:pos x="6000" y="0"/>
    <p:text>+brlaw17@iastate.edu</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8-12-10T23:47:02.506" idx="10">
    <p:pos x="6000" y="0"/>
    <p:text>+agoswamy@iastate.edu</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8-12-10T23:47:16.163" idx="11">
    <p:pos x="6000" y="0"/>
    <p:text>+mchiozza@iastate.edu</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8-12-10T23:47:26.808" idx="12">
    <p:pos x="6000" y="0"/>
    <p:text>+brlaw17@iastate.edu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12-10T23:43:56.520" idx="2">
    <p:pos x="6000" y="0"/>
    <p:text>+brlaw17@iastate.edu</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12-10T23:44:14.630" idx="3">
    <p:pos x="6000" y="0"/>
    <p:text>+brlaw17@iastate.edu</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8-12-10T23:45:22.043" idx="4">
    <p:pos x="6000" y="0"/>
    <p:text>+brlaw17@iastate.edu</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8-12-10T23:45:35.384" idx="5">
    <p:pos x="6000" y="0"/>
    <p:text>Zoey</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8-12-10T23:45:54.335" idx="6">
    <p:pos x="6000" y="0"/>
    <p:text>+mchiozza@iastate.edu</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8-12-10T23:46:08.703" idx="7">
    <p:pos x="6000" y="0"/>
    <p:text>+agoswamy@iastate.edu</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8-12-10T23:46:19.384" idx="8">
    <p:pos x="6000" y="0"/>
    <p:text>+brlaw17@iastate.edu</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8-12-10T23:46:37.173" idx="9">
    <p:pos x="6000" y="0"/>
    <p:text>Zoey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t>So let’s see the frequency breakdown for each four travel modes seperately.</a:t>
            </a:r>
            <a:endParaRPr/>
          </a:p>
          <a:p>
            <a:pPr marL="0" marR="0" lvl="0" indent="0" algn="l" rtl="0">
              <a:lnSpc>
                <a:spcPct val="100000"/>
              </a:lnSpc>
              <a:spcBef>
                <a:spcPts val="0"/>
              </a:spcBef>
              <a:spcAft>
                <a:spcPts val="0"/>
              </a:spcAft>
              <a:buNone/>
            </a:pPr>
            <a:r>
              <a:rPr lang="en-US"/>
              <a:t>We have 5 levels for  how often people choose that mode for travel, These levels  are daily, a few times a week, a few times a month, a few times a year, and never use it . </a:t>
            </a:r>
            <a:endParaRPr/>
          </a:p>
          <a:p>
            <a:pPr marL="0" marR="0" lvl="0" indent="0" algn="l" rtl="0">
              <a:lnSpc>
                <a:spcPct val="100000"/>
              </a:lnSpc>
              <a:spcBef>
                <a:spcPts val="0"/>
              </a:spcBef>
              <a:spcAft>
                <a:spcPts val="0"/>
              </a:spcAft>
              <a:buNone/>
            </a:pPr>
            <a:r>
              <a:rPr lang="en-US"/>
              <a:t>We counted the total number of respondents in each frequency, also calculated  each proportion and included in the table on the left.</a:t>
            </a:r>
            <a:endParaRPr/>
          </a:p>
          <a:p>
            <a:pPr marL="0" marR="0" lvl="0" indent="0" algn="l" rtl="0">
              <a:lnSpc>
                <a:spcPct val="100000"/>
              </a:lnSpc>
              <a:spcBef>
                <a:spcPts val="0"/>
              </a:spcBef>
              <a:spcAft>
                <a:spcPts val="0"/>
              </a:spcAft>
              <a:buNone/>
            </a:pPr>
            <a:r>
              <a:rPr lang="en-US"/>
              <a:t>To better compare the results, we also made a barchart for each mode on the right side.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The first mode is taxi, </a:t>
            </a:r>
            <a:endParaRPr/>
          </a:p>
          <a:p>
            <a:pPr marL="0" marR="0" lvl="0" indent="0" algn="l" rtl="0">
              <a:lnSpc>
                <a:spcPct val="100000"/>
              </a:lnSpc>
              <a:spcBef>
                <a:spcPts val="0"/>
              </a:spcBef>
              <a:spcAft>
                <a:spcPts val="0"/>
              </a:spcAft>
              <a:buNone/>
            </a:pPr>
            <a:r>
              <a:rPr lang="en-US"/>
              <a:t>It tells us that more than 70,000 people never chose taxi as a travel mode, which was the predominant one and makes nearly 70% of all.</a:t>
            </a:r>
            <a:endParaRPr/>
          </a:p>
          <a:p>
            <a:pPr marL="0" marR="0" lvl="0" indent="0" algn="l" rtl="0">
              <a:lnSpc>
                <a:spcPct val="100000"/>
              </a:lnSpc>
              <a:spcBef>
                <a:spcPts val="0"/>
              </a:spcBef>
              <a:spcAft>
                <a:spcPts val="0"/>
              </a:spcAft>
              <a:buNone/>
            </a:pPr>
            <a:r>
              <a:rPr lang="en-US"/>
              <a:t>almost 30,000 people use taxi for travel only for a few times a year. </a:t>
            </a:r>
            <a:endParaRPr/>
          </a:p>
          <a:p>
            <a:pPr marL="0" marR="0" lvl="0" indent="0" algn="l" rtl="0">
              <a:lnSpc>
                <a:spcPct val="100000"/>
              </a:lnSpc>
              <a:spcBef>
                <a:spcPts val="0"/>
              </a:spcBef>
              <a:spcAft>
                <a:spcPts val="0"/>
              </a:spcAft>
              <a:buNone/>
            </a:pPr>
            <a:r>
              <a:rPr lang="en-US"/>
              <a:t>There was least number of people use taxi daily.  </a:t>
            </a:r>
            <a:endParaRPr/>
          </a:p>
          <a:p>
            <a:pPr marL="457200" marR="0" lvl="1" indent="0" algn="l" rtl="0">
              <a:lnSpc>
                <a:spcPct val="100000"/>
              </a:lnSpc>
              <a:spcBef>
                <a:spcPts val="0"/>
              </a:spcBef>
              <a:spcAft>
                <a:spcPts val="0"/>
              </a:spcAft>
              <a:buClr>
                <a:schemeClr val="dk1"/>
              </a:buClr>
              <a:buSzPts val="1200"/>
              <a:buFont typeface="Arial"/>
              <a:buNone/>
            </a:pPr>
            <a:endParaRPr/>
          </a:p>
          <a:p>
            <a:pPr marL="457200" marR="0" lvl="1" indent="0" algn="l" rtl="0">
              <a:lnSpc>
                <a:spcPct val="100000"/>
              </a:lnSpc>
              <a:spcBef>
                <a:spcPts val="0"/>
              </a:spcBef>
              <a:spcAft>
                <a:spcPts val="0"/>
              </a:spcAft>
              <a:buClr>
                <a:schemeClr val="dk1"/>
              </a:buClr>
              <a:buSzPts val="1200"/>
              <a:buFont typeface="Arial"/>
              <a:buNone/>
            </a:pPr>
            <a:endParaRPr sz="1200"/>
          </a:p>
        </p:txBody>
      </p:sp>
      <p:sp>
        <p:nvSpPr>
          <p:cNvPr id="174" name="Google Shape;17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t>Regarding walk as a mode of transportation, we can see that proportions are more evenly distributed between the different frequencies as compared to taxi mode of travel.</a:t>
            </a:r>
            <a:endParaRPr sz="1200"/>
          </a:p>
        </p:txBody>
      </p:sp>
      <p:sp>
        <p:nvSpPr>
          <p:cNvPr id="183" name="Google Shape;18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89b0ea42f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489b0ea42f_1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Arial"/>
              <a:buNone/>
            </a:pPr>
            <a:endParaRPr sz="1200"/>
          </a:p>
        </p:txBody>
      </p:sp>
      <p:sp>
        <p:nvSpPr>
          <p:cNvPr id="192" name="Google Shape;192;g489b0ea42f_1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89b0ea42f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489b0ea42f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t>The following bar chart shows the frequency breakdown of bus usage in 2017. We see that about 80% of people use bus as a mode of travel on the daily. </a:t>
            </a:r>
            <a:endParaRPr sz="1200"/>
          </a:p>
        </p:txBody>
      </p:sp>
      <p:sp>
        <p:nvSpPr>
          <p:cNvPr id="202" name="Google Shape;202;g489b0ea42f_1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a427a9f1a_1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4a427a9f1a_1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a427a9f1a_1_1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4a427a9f1a_1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a427a9f1a_1_1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4a427a9f1a_1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a427a9f1a_1_1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looking at the variable area type versus mode choice </a:t>
            </a:r>
            <a:endParaRPr/>
          </a:p>
        </p:txBody>
      </p:sp>
      <p:sp>
        <p:nvSpPr>
          <p:cNvPr id="246" name="Google Shape;246;g4a427a9f1a_1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89b0ea42f_1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a:latin typeface="Arial"/>
                <a:ea typeface="Arial"/>
                <a:cs typeface="Arial"/>
                <a:sym typeface="Arial"/>
              </a:rPr>
              <a:t>NHTS Data not necessarily a good representation of American’s Travel Patterns (see next slide)</a:t>
            </a:r>
            <a:endParaRPr sz="1400">
              <a:latin typeface="Arial"/>
              <a:ea typeface="Arial"/>
              <a:cs typeface="Arial"/>
              <a:sym typeface="Arial"/>
            </a:endParaRPr>
          </a:p>
          <a:p>
            <a:pPr marL="0" lvl="0" indent="0" algn="l" rtl="0">
              <a:spcBef>
                <a:spcPts val="0"/>
              </a:spcBef>
              <a:spcAft>
                <a:spcPts val="0"/>
              </a:spcAft>
              <a:buNone/>
            </a:pPr>
            <a:endParaRPr/>
          </a:p>
        </p:txBody>
      </p:sp>
      <p:sp>
        <p:nvSpPr>
          <p:cNvPr id="256" name="Google Shape;256;g489b0ea42f_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a4cdba4a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4a4cdba4ad_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various modes of transportation available for the American population to use.</a:t>
            </a:r>
            <a:endParaRPr/>
          </a:p>
          <a:p>
            <a:pPr marL="0" lvl="0" indent="0" algn="l" rtl="0">
              <a:spcBef>
                <a:spcPts val="0"/>
              </a:spcBef>
              <a:spcAft>
                <a:spcPts val="0"/>
              </a:spcAft>
              <a:buNone/>
            </a:pPr>
            <a:r>
              <a:rPr lang="en-US"/>
              <a:t>The U.S. department of transportation describes the basic five modes of transport to  be: rail, water, road, air, and pipeline.</a:t>
            </a:r>
            <a:endParaRPr/>
          </a:p>
          <a:p>
            <a:pPr marL="0" lvl="0" indent="0" algn="l" rtl="0">
              <a:spcBef>
                <a:spcPts val="0"/>
              </a:spcBef>
              <a:spcAft>
                <a:spcPts val="0"/>
              </a:spcAft>
              <a:buNone/>
            </a:pPr>
            <a:r>
              <a:rPr lang="en-US"/>
              <a:t>Under each of these five modes, there is a further breakdown of transportation modes. </a:t>
            </a:r>
            <a:endParaRPr/>
          </a:p>
        </p:txBody>
      </p:sp>
      <p:sp>
        <p:nvSpPr>
          <p:cNvPr id="90" name="Google Shape;90;g4a4cdba4ad_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a427a9f1a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Font typeface="Arial"/>
              <a:buChar char="●"/>
            </a:pPr>
            <a:r>
              <a:rPr lang="en-US" sz="1400">
                <a:latin typeface="Arial"/>
                <a:ea typeface="Arial"/>
                <a:cs typeface="Arial"/>
                <a:sym typeface="Arial"/>
              </a:rPr>
              <a:t>We can observe here data representativeness of the survey to put things on perspective. THe state with more people surveyed from the total people who live in the state, was WI with 0.4 % of the population surveyed. Following WI is SC, with 0.3 % of the population surveyed. We mentioned here the top 10 states with the highest data representativeness.</a:t>
            </a:r>
            <a:endParaRPr sz="1400">
              <a:latin typeface="Arial"/>
              <a:ea typeface="Arial"/>
              <a:cs typeface="Arial"/>
              <a:sym typeface="Arial"/>
            </a:endParaRPr>
          </a:p>
        </p:txBody>
      </p:sp>
      <p:sp>
        <p:nvSpPr>
          <p:cNvPr id="263" name="Google Shape;263;g4a427a9f1a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t>NHTS aka National Household Travel Survey is a the source of the Nation’s information about travel by U.S. residents in all 50 States and Washington, DC. It provides information to assist transportation planners and policymakers who need comprehensive data on travel and transportation patterns in the United States.</a:t>
            </a:r>
            <a:endParaRPr/>
          </a:p>
          <a:p>
            <a:pPr marL="0" marR="0" lvl="1" indent="0" algn="l" rtl="0">
              <a:lnSpc>
                <a:spcPct val="100000"/>
              </a:lnSpc>
              <a:spcBef>
                <a:spcPts val="0"/>
              </a:spcBef>
              <a:spcAft>
                <a:spcPts val="0"/>
              </a:spcAft>
              <a:buClr>
                <a:schemeClr val="dk1"/>
              </a:buClr>
              <a:buSzPts val="1200"/>
              <a:buFont typeface="Arial"/>
              <a:buNone/>
            </a:pPr>
            <a:r>
              <a:rPr lang="en-US"/>
              <a:t>The survey consists of 4 data files. </a:t>
            </a:r>
            <a:endParaRPr/>
          </a:p>
          <a:p>
            <a:pPr marL="0" marR="0" lvl="1" indent="0" algn="l" rtl="0">
              <a:lnSpc>
                <a:spcPct val="100000"/>
              </a:lnSpc>
              <a:spcBef>
                <a:spcPts val="0"/>
              </a:spcBef>
              <a:spcAft>
                <a:spcPts val="0"/>
              </a:spcAft>
              <a:buClr>
                <a:schemeClr val="dk1"/>
              </a:buClr>
              <a:buSzPts val="1200"/>
              <a:buFont typeface="Arial"/>
              <a:buNone/>
            </a:pPr>
            <a:r>
              <a:rPr lang="en-US"/>
              <a:t>For this project we looked into the household data which gave us information about a household’s characteristics.</a:t>
            </a:r>
            <a:endParaRPr/>
          </a:p>
          <a:p>
            <a:pPr marL="0" marR="0" lvl="1" indent="0" algn="l" rtl="0">
              <a:lnSpc>
                <a:spcPct val="100000"/>
              </a:lnSpc>
              <a:spcBef>
                <a:spcPts val="0"/>
              </a:spcBef>
              <a:spcAft>
                <a:spcPts val="0"/>
              </a:spcAft>
              <a:buClr>
                <a:schemeClr val="dk1"/>
              </a:buClr>
              <a:buSzPts val="1200"/>
              <a:buFont typeface="Arial"/>
              <a:buNone/>
            </a:pPr>
            <a:r>
              <a:rPr lang="en-US"/>
              <a:t>Within the household dataset, the following variables were used to run analysis and produce results for this project.</a:t>
            </a: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Looking into mode choice is important because it can help:</a:t>
            </a:r>
            <a:endParaRPr/>
          </a:p>
          <a:p>
            <a:pPr marL="457200" marR="0" lvl="0" indent="-317500" algn="l" rtl="0">
              <a:lnSpc>
                <a:spcPct val="100000"/>
              </a:lnSpc>
              <a:spcBef>
                <a:spcPts val="0"/>
              </a:spcBef>
              <a:spcAft>
                <a:spcPts val="0"/>
              </a:spcAft>
              <a:buSzPts val="1400"/>
              <a:buChar char="●"/>
            </a:pPr>
            <a:r>
              <a:rPr lang="en-US"/>
              <a:t>identify what modes are being heavily utilized, which can help decide where to direct funds to maintain transportation infrastructure</a:t>
            </a:r>
            <a:endParaRPr/>
          </a:p>
          <a:p>
            <a:pPr marL="457200" marR="0" lvl="0" indent="-317500" algn="l" rtl="0">
              <a:lnSpc>
                <a:spcPct val="100000"/>
              </a:lnSpc>
              <a:spcBef>
                <a:spcPts val="0"/>
              </a:spcBef>
              <a:spcAft>
                <a:spcPts val="0"/>
              </a:spcAft>
              <a:buSzPts val="1400"/>
              <a:buChar char="●"/>
            </a:pPr>
            <a:r>
              <a:rPr lang="en-US"/>
              <a:t>identify where to implement measurements to reduce traffic congestion, which then reduces travel time, which in return can reduce travelers costs and vehicle emissions </a:t>
            </a: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108" name="Google Shape;10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117" name="Google Shape;11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Bureau of Transportation Statistics shows that the use of personal vehicle (car) is the predominant mode for all travelers. Additionally, rural areas use it for 95 percent of long-distance trips, while personal vehicle (car)  is used for only 87 percent of trips originating in urban areas. This may be due to the fact that public transportation and other modes of transportation are available in urban areas. Similarly, 1 percent of travellers use rail from urban areas, compared to about one-half of 1 percent in rural areas. Mode choice also varies by trip purpose, household income, demographics, population per sq. mi., etc. </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a4cdba4ad_2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a4cdba4ad_2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From Choropleth maps some really interesting features can be seen. It can be seen that cars are used daily almost in every state across the united states except for some states like washington where the respondents who were interviewed said they never used cars in 2017. But instead it can be seen that they used bikes more often. Also walking has a good distribution of  its levels across the united states. Only a few states showed travellers never walked in 2017 for example Montana and Wyoming. </a:t>
            </a:r>
            <a:endParaRPr/>
          </a:p>
        </p:txBody>
      </p:sp>
      <p:sp>
        <p:nvSpPr>
          <p:cNvPr id="135" name="Google Shape;135;g4a4cdba4ad_2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a4cdba4ad_2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a4cdba4ad_21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Bus taxi and Bike are almost never used by the majority of the central part of USA. Train is used as a mode a few time a year in majority of the states, except for some few states like Oregon. Also it is used daily in one states that is Illinois. </a:t>
            </a:r>
            <a:endParaRPr sz="1100">
              <a:latin typeface="Arial"/>
              <a:ea typeface="Arial"/>
              <a:cs typeface="Arial"/>
              <a:sym typeface="Arial"/>
            </a:endParaRPr>
          </a:p>
          <a:p>
            <a:pPr marL="0" lvl="0" indent="0" algn="l" rtl="0">
              <a:spcBef>
                <a:spcPts val="0"/>
              </a:spcBef>
              <a:spcAft>
                <a:spcPts val="0"/>
              </a:spcAft>
              <a:buNone/>
            </a:pPr>
            <a:endParaRPr/>
          </a:p>
        </p:txBody>
      </p:sp>
      <p:sp>
        <p:nvSpPr>
          <p:cNvPr id="149" name="Google Shape;149;g4a4cdba4ad_21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a427a9f1a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a427a9f1a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following colored bar charts display the frequency of each mode choice given in the dataset. </a:t>
            </a:r>
            <a:r>
              <a:rPr lang="en-US" sz="1100">
                <a:latin typeface="Arial"/>
                <a:ea typeface="Arial"/>
                <a:cs typeface="Arial"/>
                <a:sym typeface="Arial"/>
              </a:rPr>
              <a:t>Cars are used daily predominantly followed by walk, bus, bike and train. Taxi is rarely used daily. It was also seen that train, taxi, para, bike, bus were never used by many travellers followed by a lower percentage of walk and car mode.Also walk and car use is above the other modes for people using it a few times a week. Taxi, train, bus, walk and bike have higher respondents for using it a few times a month. As was seen from the maps the walk mode is almost equally distributed among the different levels. </a:t>
            </a:r>
            <a:endParaRPr/>
          </a:p>
        </p:txBody>
      </p:sp>
      <p:sp>
        <p:nvSpPr>
          <p:cNvPr id="166" name="Google Shape;166;g4a427a9f1a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p2"/>
          <p:cNvSpPr/>
          <p:nvPr/>
        </p:nvSpPr>
        <p:spPr>
          <a:xfrm>
            <a:off x="0" y="0"/>
            <a:ext cx="9144000" cy="1828800"/>
          </a:xfrm>
          <a:prstGeom prst="rect">
            <a:avLst/>
          </a:prstGeom>
          <a:solidFill>
            <a:srgbClr val="C810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 name="Google Shape;19;p2"/>
          <p:cNvSpPr txBox="1">
            <a:spLocks noGrp="1"/>
          </p:cNvSpPr>
          <p:nvPr>
            <p:ph type="ctrTitle"/>
          </p:nvPr>
        </p:nvSpPr>
        <p:spPr>
          <a:xfrm>
            <a:off x="533400" y="2514600"/>
            <a:ext cx="6629400" cy="10668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solidFill>
                  <a:srgbClr val="F1BE4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533400" y="3581400"/>
            <a:ext cx="6248400" cy="17526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1920"/>
              <a:buFont typeface="Times"/>
              <a:buNone/>
              <a:defRPr sz="2400"/>
            </a:lvl1pPr>
            <a:lvl2pPr lvl="1" algn="l">
              <a:spcBef>
                <a:spcPts val="360"/>
              </a:spcBef>
              <a:spcAft>
                <a:spcPts val="0"/>
              </a:spcAft>
              <a:buSzPts val="1440"/>
              <a:buChar char="•"/>
              <a:defRPr/>
            </a:lvl2pPr>
            <a:lvl3pPr lvl="2" algn="l">
              <a:spcBef>
                <a:spcPts val="360"/>
              </a:spcBef>
              <a:spcAft>
                <a:spcPts val="0"/>
              </a:spcAft>
              <a:buSzPts val="1440"/>
              <a:buChar char="•"/>
              <a:defRPr/>
            </a:lvl3pPr>
            <a:lvl4pPr lvl="3" algn="l">
              <a:spcBef>
                <a:spcPts val="360"/>
              </a:spcBef>
              <a:spcAft>
                <a:spcPts val="0"/>
              </a:spcAft>
              <a:buSzPts val="144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a:endParaRPr/>
          </a:p>
        </p:txBody>
      </p:sp>
      <p:sp>
        <p:nvSpPr>
          <p:cNvPr id="21" name="Google Shape;21;p2"/>
          <p:cNvSpPr txBox="1"/>
          <p:nvPr/>
        </p:nvSpPr>
        <p:spPr>
          <a:xfrm>
            <a:off x="212725" y="3489325"/>
            <a:ext cx="1841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 name="Google Shape;22;p2"/>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2" descr="ISU LEFT white.eps"/>
          <p:cNvPicPr preferRelativeResize="0"/>
          <p:nvPr/>
        </p:nvPicPr>
        <p:blipFill rotWithShape="1">
          <a:blip r:embed="rId2">
            <a:alphaModFix/>
          </a:blip>
          <a:srcRect b="38234"/>
          <a:stretch/>
        </p:blipFill>
        <p:spPr>
          <a:xfrm>
            <a:off x="533400" y="830263"/>
            <a:ext cx="4724400" cy="388937"/>
          </a:xfrm>
          <a:prstGeom prst="rect">
            <a:avLst/>
          </a:prstGeom>
          <a:noFill/>
          <a:ln>
            <a:noFill/>
          </a:ln>
        </p:spPr>
      </p:pic>
      <p:sp>
        <p:nvSpPr>
          <p:cNvPr id="24" name="Google Shape;24;p2"/>
          <p:cNvSpPr txBox="1">
            <a:spLocks noGrp="1"/>
          </p:cNvSpPr>
          <p:nvPr>
            <p:ph type="body" idx="2"/>
          </p:nvPr>
        </p:nvSpPr>
        <p:spPr>
          <a:xfrm>
            <a:off x="468313" y="1295400"/>
            <a:ext cx="3657600" cy="457200"/>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1524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590800" y="-685800"/>
            <a:ext cx="4114800" cy="7620000"/>
          </a:xfrm>
          <a:prstGeom prst="rect">
            <a:avLst/>
          </a:prstGeom>
          <a:noFill/>
          <a:ln>
            <a:noFill/>
          </a:ln>
        </p:spPr>
        <p:txBody>
          <a:bodyPr spcFirstLastPara="1" wrap="square" lIns="91425" tIns="45700" rIns="91425" bIns="45700" anchor="t" anchorCtr="0"/>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1" name="Google Shape;71;p11"/>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1"/>
          <p:cNvSpPr txBox="1">
            <a:spLocks noGrp="1"/>
          </p:cNvSpPr>
          <p:nvPr>
            <p:ph type="body" idx="2"/>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rot="5400000">
            <a:off x="4943475" y="1666875"/>
            <a:ext cx="5029200" cy="200025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866775" y="-257175"/>
            <a:ext cx="5029200" cy="5848350"/>
          </a:xfrm>
          <a:prstGeom prst="rect">
            <a:avLst/>
          </a:prstGeom>
          <a:noFill/>
          <a:ln>
            <a:noFill/>
          </a:ln>
        </p:spPr>
        <p:txBody>
          <a:bodyPr spcFirstLastPara="1" wrap="square" lIns="91425" tIns="45700" rIns="91425" bIns="45700" anchor="t" anchorCtr="0"/>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6" name="Google Shape;76;p12"/>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12"/>
          <p:cNvSpPr txBox="1">
            <a:spLocks noGrp="1"/>
          </p:cNvSpPr>
          <p:nvPr>
            <p:ph type="body" idx="2"/>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1524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838200" y="1066800"/>
            <a:ext cx="7620000" cy="4114800"/>
          </a:xfrm>
          <a:prstGeom prst="rect">
            <a:avLst/>
          </a:prstGeom>
          <a:noFill/>
          <a:ln>
            <a:noFill/>
          </a:ln>
        </p:spPr>
        <p:txBody>
          <a:bodyPr spcFirstLastPara="1" wrap="square" lIns="91425" tIns="45700" rIns="91425" bIns="45700" anchor="t" anchorCtr="0"/>
          <a:lstStyle>
            <a:lvl1pPr marL="457200" lvl="0" indent="-360680" algn="l">
              <a:spcBef>
                <a:spcPts val="520"/>
              </a:spcBef>
              <a:spcAft>
                <a:spcPts val="0"/>
              </a:spcAft>
              <a:buClr>
                <a:srgbClr val="C8102E"/>
              </a:buClr>
              <a:buSzPts val="2080"/>
              <a:buChar char="•"/>
              <a:defRPr/>
            </a:lvl1pPr>
            <a:lvl2pPr marL="914400" lvl="1" indent="-360680" algn="l">
              <a:spcBef>
                <a:spcPts val="520"/>
              </a:spcBef>
              <a:spcAft>
                <a:spcPts val="0"/>
              </a:spcAft>
              <a:buClr>
                <a:srgbClr val="C8102E"/>
              </a:buClr>
              <a:buSzPts val="2080"/>
              <a:buChar char="•"/>
              <a:defRPr/>
            </a:lvl2pPr>
            <a:lvl3pPr marL="1371600" lvl="2" indent="-360680" algn="l">
              <a:spcBef>
                <a:spcPts val="520"/>
              </a:spcBef>
              <a:spcAft>
                <a:spcPts val="0"/>
              </a:spcAft>
              <a:buClr>
                <a:srgbClr val="C8102E"/>
              </a:buClr>
              <a:buSzPts val="2080"/>
              <a:buChar char="•"/>
              <a:defRPr/>
            </a:lvl3pPr>
            <a:lvl4pPr marL="1828800" lvl="3" indent="-360680" algn="l">
              <a:spcBef>
                <a:spcPts val="520"/>
              </a:spcBef>
              <a:spcAft>
                <a:spcPts val="0"/>
              </a:spcAft>
              <a:buClr>
                <a:srgbClr val="C8102E"/>
              </a:buClr>
              <a:buSzPts val="2080"/>
              <a:buChar char="•"/>
              <a:defRPr/>
            </a:lvl4pPr>
            <a:lvl5pPr marL="2286000" lvl="4" indent="-360679" algn="l">
              <a:spcBef>
                <a:spcPts val="520"/>
              </a:spcBef>
              <a:spcAft>
                <a:spcPts val="0"/>
              </a:spcAft>
              <a:buClr>
                <a:srgbClr val="C8102E"/>
              </a:buClr>
              <a:buSzPts val="208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28" name="Google Shape;28;p3"/>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3"/>
          <p:cNvSpPr txBox="1">
            <a:spLocks noGrp="1"/>
          </p:cNvSpPr>
          <p:nvPr>
            <p:ph type="body" idx="2"/>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txBox="1">
            <a:spLocks noGrp="1"/>
          </p:cNvSpPr>
          <p:nvPr>
            <p:ph type="body" idx="1"/>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36" name="Google Shape;36;p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50520" algn="l">
              <a:spcBef>
                <a:spcPts val="480"/>
              </a:spcBef>
              <a:spcAft>
                <a:spcPts val="0"/>
              </a:spcAft>
              <a:buSzPts val="1920"/>
              <a:buChar char="•"/>
              <a:defRPr sz="2400"/>
            </a:lvl1pPr>
            <a:lvl2pPr marL="914400" lvl="1" indent="-330200" algn="l">
              <a:spcBef>
                <a:spcPts val="400"/>
              </a:spcBef>
              <a:spcAft>
                <a:spcPts val="0"/>
              </a:spcAft>
              <a:buSzPts val="1600"/>
              <a:buChar char="•"/>
              <a:defRPr sz="2000"/>
            </a:lvl2pPr>
            <a:lvl3pPr marL="1371600" lvl="2" indent="-320039" algn="l">
              <a:spcBef>
                <a:spcPts val="360"/>
              </a:spcBef>
              <a:spcAft>
                <a:spcPts val="0"/>
              </a:spcAft>
              <a:buSzPts val="1440"/>
              <a:buChar char="•"/>
              <a:defRPr sz="1800"/>
            </a:lvl3pPr>
            <a:lvl4pPr marL="1828800" lvl="3" indent="-309880" algn="l">
              <a:spcBef>
                <a:spcPts val="320"/>
              </a:spcBef>
              <a:spcAft>
                <a:spcPts val="0"/>
              </a:spcAft>
              <a:buSzPts val="128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37" name="Google Shape;37;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38" name="Google Shape;38;p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50520" algn="l">
              <a:spcBef>
                <a:spcPts val="480"/>
              </a:spcBef>
              <a:spcAft>
                <a:spcPts val="0"/>
              </a:spcAft>
              <a:buSzPts val="1920"/>
              <a:buChar char="•"/>
              <a:defRPr sz="2400"/>
            </a:lvl1pPr>
            <a:lvl2pPr marL="914400" lvl="1" indent="-330200" algn="l">
              <a:spcBef>
                <a:spcPts val="400"/>
              </a:spcBef>
              <a:spcAft>
                <a:spcPts val="0"/>
              </a:spcAft>
              <a:buSzPts val="1600"/>
              <a:buChar char="•"/>
              <a:defRPr sz="2000"/>
            </a:lvl2pPr>
            <a:lvl3pPr marL="1371600" lvl="2" indent="-320039" algn="l">
              <a:spcBef>
                <a:spcPts val="360"/>
              </a:spcBef>
              <a:spcAft>
                <a:spcPts val="0"/>
              </a:spcAft>
              <a:buSzPts val="1440"/>
              <a:buChar char="•"/>
              <a:defRPr sz="1800"/>
            </a:lvl3pPr>
            <a:lvl4pPr marL="1828800" lvl="3" indent="-309880" algn="l">
              <a:spcBef>
                <a:spcPts val="320"/>
              </a:spcBef>
              <a:spcAft>
                <a:spcPts val="0"/>
              </a:spcAft>
              <a:buSzPts val="128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39" name="Google Shape;39;p5"/>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body" idx="5"/>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16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280"/>
              <a:buNone/>
              <a:defRPr sz="1600"/>
            </a:lvl3pPr>
            <a:lvl4pPr marL="1828800" lvl="3" indent="-228600" algn="l">
              <a:spcBef>
                <a:spcPts val="280"/>
              </a:spcBef>
              <a:spcAft>
                <a:spcPts val="0"/>
              </a:spcAft>
              <a:buSzPts val="112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44" name="Google Shape;44;p6"/>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
          <p:cNvSpPr txBox="1">
            <a:spLocks noGrp="1"/>
          </p:cNvSpPr>
          <p:nvPr>
            <p:ph type="body" idx="2"/>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1524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8200" y="1066800"/>
            <a:ext cx="3733800" cy="4114800"/>
          </a:xfrm>
          <a:prstGeom prst="rect">
            <a:avLst/>
          </a:prstGeom>
          <a:noFill/>
          <a:ln>
            <a:noFill/>
          </a:ln>
        </p:spPr>
        <p:txBody>
          <a:bodyPr spcFirstLastPara="1" wrap="square" lIns="91425" tIns="45700" rIns="91425" bIns="45700" anchor="t" anchorCtr="0"/>
          <a:lstStyle>
            <a:lvl1pPr marL="457200" lvl="0" indent="-370840" algn="l">
              <a:spcBef>
                <a:spcPts val="560"/>
              </a:spcBef>
              <a:spcAft>
                <a:spcPts val="0"/>
              </a:spcAft>
              <a:buSzPts val="2240"/>
              <a:buChar char="•"/>
              <a:defRPr sz="2800"/>
            </a:lvl1pPr>
            <a:lvl2pPr marL="914400" lvl="1" indent="-350519" algn="l">
              <a:spcBef>
                <a:spcPts val="480"/>
              </a:spcBef>
              <a:spcAft>
                <a:spcPts val="0"/>
              </a:spcAft>
              <a:buSzPts val="1920"/>
              <a:buChar char="•"/>
              <a:defRPr sz="2400"/>
            </a:lvl2pPr>
            <a:lvl3pPr marL="1371600" lvl="2" indent="-330200" algn="l">
              <a:spcBef>
                <a:spcPts val="400"/>
              </a:spcBef>
              <a:spcAft>
                <a:spcPts val="0"/>
              </a:spcAft>
              <a:buSzPts val="1600"/>
              <a:buChar char="•"/>
              <a:defRPr sz="2000"/>
            </a:lvl3pPr>
            <a:lvl4pPr marL="1828800" lvl="3" indent="-320039" algn="l">
              <a:spcBef>
                <a:spcPts val="360"/>
              </a:spcBef>
              <a:spcAft>
                <a:spcPts val="0"/>
              </a:spcAft>
              <a:buSzPts val="144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49" name="Google Shape;49;p7"/>
          <p:cNvSpPr txBox="1">
            <a:spLocks noGrp="1"/>
          </p:cNvSpPr>
          <p:nvPr>
            <p:ph type="body" idx="2"/>
          </p:nvPr>
        </p:nvSpPr>
        <p:spPr>
          <a:xfrm>
            <a:off x="4724400" y="1066800"/>
            <a:ext cx="3733800" cy="4114800"/>
          </a:xfrm>
          <a:prstGeom prst="rect">
            <a:avLst/>
          </a:prstGeom>
          <a:noFill/>
          <a:ln>
            <a:noFill/>
          </a:ln>
        </p:spPr>
        <p:txBody>
          <a:bodyPr spcFirstLastPara="1" wrap="square" lIns="91425" tIns="45700" rIns="91425" bIns="45700" anchor="t" anchorCtr="0"/>
          <a:lstStyle>
            <a:lvl1pPr marL="457200" lvl="0" indent="-370840" algn="l">
              <a:spcBef>
                <a:spcPts val="560"/>
              </a:spcBef>
              <a:spcAft>
                <a:spcPts val="0"/>
              </a:spcAft>
              <a:buSzPts val="2240"/>
              <a:buChar char="•"/>
              <a:defRPr sz="2800"/>
            </a:lvl1pPr>
            <a:lvl2pPr marL="914400" lvl="1" indent="-350519" algn="l">
              <a:spcBef>
                <a:spcPts val="480"/>
              </a:spcBef>
              <a:spcAft>
                <a:spcPts val="0"/>
              </a:spcAft>
              <a:buSzPts val="1920"/>
              <a:buChar char="•"/>
              <a:defRPr sz="2400"/>
            </a:lvl2pPr>
            <a:lvl3pPr marL="1371600" lvl="2" indent="-330200" algn="l">
              <a:spcBef>
                <a:spcPts val="400"/>
              </a:spcBef>
              <a:spcAft>
                <a:spcPts val="0"/>
              </a:spcAft>
              <a:buSzPts val="1600"/>
              <a:buChar char="•"/>
              <a:defRPr sz="2000"/>
            </a:lvl3pPr>
            <a:lvl4pPr marL="1828800" lvl="3" indent="-320039" algn="l">
              <a:spcBef>
                <a:spcPts val="360"/>
              </a:spcBef>
              <a:spcAft>
                <a:spcPts val="0"/>
              </a:spcAft>
              <a:buSzPts val="144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50" name="Google Shape;50;p7"/>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7"/>
          <p:cNvSpPr txBox="1">
            <a:spLocks noGrp="1"/>
          </p:cNvSpPr>
          <p:nvPr>
            <p:ph type="body" idx="3"/>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1524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8"/>
          <p:cNvSpPr txBox="1">
            <a:spLocks noGrp="1"/>
          </p:cNvSpPr>
          <p:nvPr>
            <p:ph type="body" idx="1"/>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391160" algn="l">
              <a:spcBef>
                <a:spcPts val="640"/>
              </a:spcBef>
              <a:spcAft>
                <a:spcPts val="0"/>
              </a:spcAft>
              <a:buSzPts val="2560"/>
              <a:buChar char="•"/>
              <a:defRPr sz="3200"/>
            </a:lvl1pPr>
            <a:lvl2pPr marL="914400" lvl="1" indent="-370840" algn="l">
              <a:spcBef>
                <a:spcPts val="560"/>
              </a:spcBef>
              <a:spcAft>
                <a:spcPts val="0"/>
              </a:spcAft>
              <a:buSzPts val="2240"/>
              <a:buChar char="•"/>
              <a:defRPr sz="2800"/>
            </a:lvl2pPr>
            <a:lvl3pPr marL="1371600" lvl="2" indent="-350519" algn="l">
              <a:spcBef>
                <a:spcPts val="480"/>
              </a:spcBef>
              <a:spcAft>
                <a:spcPts val="0"/>
              </a:spcAft>
              <a:buSzPts val="1920"/>
              <a:buChar char="•"/>
              <a:defRPr sz="24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59" name="Google Shape;59;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800"/>
              <a:buNone/>
              <a:defRPr sz="1000"/>
            </a:lvl3pPr>
            <a:lvl4pPr marL="1828800" lvl="3" indent="-228600" algn="l">
              <a:spcBef>
                <a:spcPts val="180"/>
              </a:spcBef>
              <a:spcAft>
                <a:spcPts val="0"/>
              </a:spcAft>
              <a:buSzPts val="72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60" name="Google Shape;60;p9"/>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9"/>
          <p:cNvSpPr txBox="1">
            <a:spLocks noGrp="1"/>
          </p:cNvSpPr>
          <p:nvPr>
            <p:ph type="body" idx="3"/>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CE1126"/>
              </a:buClr>
              <a:buSzPts val="2560"/>
              <a:buFont typeface="Times"/>
              <a:buNone/>
              <a:defRPr sz="3200" b="0" i="0" u="none" strike="noStrike" cap="none">
                <a:solidFill>
                  <a:srgbClr val="6E6259"/>
                </a:solidFill>
                <a:latin typeface="Open Sans"/>
                <a:ea typeface="Open Sans"/>
                <a:cs typeface="Open Sans"/>
                <a:sym typeface="Open Sans"/>
              </a:defRPr>
            </a:lvl1pPr>
            <a:lvl2pPr marR="0" lvl="1" algn="l" rtl="0">
              <a:spcBef>
                <a:spcPts val="560"/>
              </a:spcBef>
              <a:spcAft>
                <a:spcPts val="0"/>
              </a:spcAft>
              <a:buClr>
                <a:srgbClr val="CE1126"/>
              </a:buClr>
              <a:buSzPts val="2240"/>
              <a:buFont typeface="Times"/>
              <a:buNone/>
              <a:defRPr sz="2800" b="0" i="0" u="none" strike="noStrike" cap="none">
                <a:solidFill>
                  <a:srgbClr val="6E6259"/>
                </a:solidFill>
                <a:latin typeface="Open Sans"/>
                <a:ea typeface="Open Sans"/>
                <a:cs typeface="Open Sans"/>
                <a:sym typeface="Open Sans"/>
              </a:defRPr>
            </a:lvl2pPr>
            <a:lvl3pPr marR="0" lvl="2" algn="l" rtl="0">
              <a:spcBef>
                <a:spcPts val="480"/>
              </a:spcBef>
              <a:spcAft>
                <a:spcPts val="0"/>
              </a:spcAft>
              <a:buClr>
                <a:srgbClr val="CE1126"/>
              </a:buClr>
              <a:buSzPts val="1920"/>
              <a:buFont typeface="Times"/>
              <a:buNone/>
              <a:defRPr sz="2400" b="0" i="0" u="none" strike="noStrike" cap="none">
                <a:solidFill>
                  <a:srgbClr val="6E6259"/>
                </a:solidFill>
                <a:latin typeface="Open Sans"/>
                <a:ea typeface="Open Sans"/>
                <a:cs typeface="Open Sans"/>
                <a:sym typeface="Open Sans"/>
              </a:defRPr>
            </a:lvl3pPr>
            <a:lvl4pPr marR="0" lvl="3" algn="l" rtl="0">
              <a:spcBef>
                <a:spcPts val="400"/>
              </a:spcBef>
              <a:spcAft>
                <a:spcPts val="0"/>
              </a:spcAft>
              <a:buClr>
                <a:srgbClr val="CE1126"/>
              </a:buClr>
              <a:buSzPts val="1600"/>
              <a:buFont typeface="Times"/>
              <a:buNone/>
              <a:defRPr sz="2000" b="0" i="0" u="none" strike="noStrike" cap="none">
                <a:solidFill>
                  <a:srgbClr val="6E6259"/>
                </a:solidFill>
                <a:latin typeface="Open Sans"/>
                <a:ea typeface="Open Sans"/>
                <a:cs typeface="Open Sans"/>
                <a:sym typeface="Open Sans"/>
              </a:defRPr>
            </a:lvl4pPr>
            <a:lvl5pPr marR="0" lvl="4" algn="l" rtl="0">
              <a:spcBef>
                <a:spcPts val="400"/>
              </a:spcBef>
              <a:spcAft>
                <a:spcPts val="0"/>
              </a:spcAft>
              <a:buClr>
                <a:srgbClr val="CE1126"/>
              </a:buClr>
              <a:buSzPts val="1600"/>
              <a:buFont typeface="Times"/>
              <a:buNone/>
              <a:defRPr sz="2000" b="0" i="0" u="none" strike="noStrike" cap="none">
                <a:solidFill>
                  <a:srgbClr val="6E6259"/>
                </a:solidFill>
                <a:latin typeface="Open Sans"/>
                <a:ea typeface="Open Sans"/>
                <a:cs typeface="Open Sans"/>
                <a:sym typeface="Open Sans"/>
              </a:defRPr>
            </a:lvl5pPr>
            <a:lvl6pPr marR="0" lvl="5" algn="l" rtl="0">
              <a:spcBef>
                <a:spcPts val="400"/>
              </a:spcBef>
              <a:spcAft>
                <a:spcPts val="0"/>
              </a:spcAft>
              <a:buClr>
                <a:srgbClr val="CE1126"/>
              </a:buClr>
              <a:buSzPts val="1600"/>
              <a:buFont typeface="Times"/>
              <a:buNone/>
              <a:defRPr sz="2000" b="0" i="0" u="none" strike="noStrike" cap="none">
                <a:solidFill>
                  <a:srgbClr val="7A6E67"/>
                </a:solidFill>
                <a:latin typeface="Open Sans"/>
                <a:ea typeface="Open Sans"/>
                <a:cs typeface="Open Sans"/>
                <a:sym typeface="Open Sans"/>
              </a:defRPr>
            </a:lvl6pPr>
            <a:lvl7pPr marR="0" lvl="6" algn="l" rtl="0">
              <a:spcBef>
                <a:spcPts val="400"/>
              </a:spcBef>
              <a:spcAft>
                <a:spcPts val="0"/>
              </a:spcAft>
              <a:buClr>
                <a:srgbClr val="CE1126"/>
              </a:buClr>
              <a:buSzPts val="1600"/>
              <a:buFont typeface="Times"/>
              <a:buNone/>
              <a:defRPr sz="2000" b="0" i="0" u="none" strike="noStrike" cap="none">
                <a:solidFill>
                  <a:srgbClr val="7A6E67"/>
                </a:solidFill>
                <a:latin typeface="Open Sans"/>
                <a:ea typeface="Open Sans"/>
                <a:cs typeface="Open Sans"/>
                <a:sym typeface="Open Sans"/>
              </a:defRPr>
            </a:lvl7pPr>
            <a:lvl8pPr marR="0" lvl="7" algn="l" rtl="0">
              <a:spcBef>
                <a:spcPts val="400"/>
              </a:spcBef>
              <a:spcAft>
                <a:spcPts val="0"/>
              </a:spcAft>
              <a:buClr>
                <a:srgbClr val="CE1126"/>
              </a:buClr>
              <a:buSzPts val="1600"/>
              <a:buFont typeface="Times"/>
              <a:buNone/>
              <a:defRPr sz="2000" b="0" i="0" u="none" strike="noStrike" cap="none">
                <a:solidFill>
                  <a:srgbClr val="7A6E67"/>
                </a:solidFill>
                <a:latin typeface="Open Sans"/>
                <a:ea typeface="Open Sans"/>
                <a:cs typeface="Open Sans"/>
                <a:sym typeface="Open Sans"/>
              </a:defRPr>
            </a:lvl8pPr>
            <a:lvl9pPr marR="0" lvl="8" algn="l" rtl="0">
              <a:spcBef>
                <a:spcPts val="400"/>
              </a:spcBef>
              <a:spcAft>
                <a:spcPts val="0"/>
              </a:spcAft>
              <a:buClr>
                <a:srgbClr val="CE1126"/>
              </a:buClr>
              <a:buSzPts val="1600"/>
              <a:buFont typeface="Times"/>
              <a:buNone/>
              <a:defRPr sz="2000" b="0" i="0" u="none" strike="noStrike" cap="none">
                <a:solidFill>
                  <a:srgbClr val="7A6E67"/>
                </a:solidFill>
                <a:latin typeface="Open Sans"/>
                <a:ea typeface="Open Sans"/>
                <a:cs typeface="Open Sans"/>
                <a:sym typeface="Open Sans"/>
              </a:defRPr>
            </a:lvl9pPr>
          </a:lstStyle>
          <a:p>
            <a:endParaRPr/>
          </a:p>
        </p:txBody>
      </p:sp>
      <p:sp>
        <p:nvSpPr>
          <p:cNvPr id="65" name="Google Shape;65;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800"/>
              <a:buNone/>
              <a:defRPr sz="1000"/>
            </a:lvl3pPr>
            <a:lvl4pPr marL="1828800" lvl="3" indent="-228600" algn="l">
              <a:spcBef>
                <a:spcPts val="180"/>
              </a:spcBef>
              <a:spcAft>
                <a:spcPts val="0"/>
              </a:spcAft>
              <a:buSzPts val="72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66" name="Google Shape;66;p10"/>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10"/>
          <p:cNvSpPr txBox="1">
            <a:spLocks noGrp="1"/>
          </p:cNvSpPr>
          <p:nvPr>
            <p:ph type="body" idx="3"/>
          </p:nvPr>
        </p:nvSpPr>
        <p:spPr>
          <a:xfrm>
            <a:off x="6324600" y="6324600"/>
            <a:ext cx="2438400" cy="381000"/>
          </a:xfrm>
          <a:prstGeom prst="rect">
            <a:avLst/>
          </a:prstGeom>
          <a:noFill/>
          <a:ln>
            <a:noFill/>
          </a:ln>
        </p:spPr>
        <p:txBody>
          <a:bodyPr spcFirstLastPara="1" wrap="square" lIns="91425" tIns="45700" rIns="91425" bIns="45700" anchor="t" anchorCtr="0"/>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096000"/>
            <a:ext cx="9144000" cy="762000"/>
          </a:xfrm>
          <a:prstGeom prst="rect">
            <a:avLst/>
          </a:prstGeom>
          <a:solidFill>
            <a:srgbClr val="C810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 name="Google Shape;11;p1"/>
          <p:cNvSpPr txBox="1">
            <a:spLocks noGrp="1"/>
          </p:cNvSpPr>
          <p:nvPr>
            <p:ph type="title"/>
          </p:nvPr>
        </p:nvSpPr>
        <p:spPr>
          <a:xfrm>
            <a:off x="457200" y="152400"/>
            <a:ext cx="77724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500" b="0" i="0" u="none" strike="noStrike" cap="none">
                <a:solidFill>
                  <a:srgbClr val="C8102E"/>
                </a:solidFill>
                <a:latin typeface="Open Sans"/>
                <a:ea typeface="Open Sans"/>
                <a:cs typeface="Open Sans"/>
                <a:sym typeface="Open Sans"/>
              </a:defRPr>
            </a:lvl1pPr>
            <a:lvl2pPr marR="0" lvl="1"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2pPr>
            <a:lvl3pPr marR="0" lvl="2"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3pPr>
            <a:lvl4pPr marR="0" lvl="3"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4pPr>
            <a:lvl5pPr marR="0" lvl="4"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5pPr>
            <a:lvl6pPr marR="0" lvl="5"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6pPr>
            <a:lvl7pPr marR="0" lvl="6"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7pPr>
            <a:lvl8pPr marR="0" lvl="7"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8pPr>
            <a:lvl9pPr marR="0" lvl="8"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9pPr>
          </a:lstStyle>
          <a:p>
            <a:endParaRPr/>
          </a:p>
        </p:txBody>
      </p:sp>
      <p:sp>
        <p:nvSpPr>
          <p:cNvPr id="12" name="Google Shape;12;p1"/>
          <p:cNvSpPr txBox="1">
            <a:spLocks noGrp="1"/>
          </p:cNvSpPr>
          <p:nvPr>
            <p:ph type="body" idx="1"/>
          </p:nvPr>
        </p:nvSpPr>
        <p:spPr>
          <a:xfrm>
            <a:off x="838200" y="1066800"/>
            <a:ext cx="7620000" cy="4114800"/>
          </a:xfrm>
          <a:prstGeom prst="rect">
            <a:avLst/>
          </a:prstGeom>
          <a:noFill/>
          <a:ln>
            <a:noFill/>
          </a:ln>
        </p:spPr>
        <p:txBody>
          <a:bodyPr spcFirstLastPara="1" wrap="square" lIns="91425" tIns="45700" rIns="91425" bIns="45700" anchor="t" anchorCtr="0"/>
          <a:lstStyle>
            <a:lvl1pPr marL="457200" marR="0" lvl="0" indent="-360680"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1pPr>
            <a:lvl2pPr marL="914400" marR="0" lvl="1" indent="-360680"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2pPr>
            <a:lvl3pPr marL="1371600" marR="0" lvl="2" indent="-360680"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3pPr>
            <a:lvl4pPr marL="1828800" marR="0" lvl="3" indent="-360680"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4pPr>
            <a:lvl5pPr marL="2286000" marR="0" lvl="4" indent="-360679"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5pPr>
            <a:lvl6pPr marL="2743200" marR="0" lvl="5" indent="-360679" algn="l" rtl="0">
              <a:spcBef>
                <a:spcPts val="520"/>
              </a:spcBef>
              <a:spcAft>
                <a:spcPts val="0"/>
              </a:spcAft>
              <a:buClr>
                <a:srgbClr val="CE1126"/>
              </a:buClr>
              <a:buSzPts val="2080"/>
              <a:buFont typeface="Times"/>
              <a:buChar char="•"/>
              <a:defRPr sz="2600" b="0" i="0" u="none" strike="noStrike" cap="none">
                <a:solidFill>
                  <a:srgbClr val="7A6E67"/>
                </a:solidFill>
                <a:latin typeface="Open Sans"/>
                <a:ea typeface="Open Sans"/>
                <a:cs typeface="Open Sans"/>
                <a:sym typeface="Open Sans"/>
              </a:defRPr>
            </a:lvl6pPr>
            <a:lvl7pPr marL="3200400" marR="0" lvl="6" indent="-360679" algn="l" rtl="0">
              <a:spcBef>
                <a:spcPts val="520"/>
              </a:spcBef>
              <a:spcAft>
                <a:spcPts val="0"/>
              </a:spcAft>
              <a:buClr>
                <a:srgbClr val="CE1126"/>
              </a:buClr>
              <a:buSzPts val="2080"/>
              <a:buFont typeface="Times"/>
              <a:buChar char="•"/>
              <a:defRPr sz="2600" b="0" i="0" u="none" strike="noStrike" cap="none">
                <a:solidFill>
                  <a:srgbClr val="7A6E67"/>
                </a:solidFill>
                <a:latin typeface="Open Sans"/>
                <a:ea typeface="Open Sans"/>
                <a:cs typeface="Open Sans"/>
                <a:sym typeface="Open Sans"/>
              </a:defRPr>
            </a:lvl7pPr>
            <a:lvl8pPr marL="3657600" marR="0" lvl="7" indent="-360679" algn="l" rtl="0">
              <a:spcBef>
                <a:spcPts val="520"/>
              </a:spcBef>
              <a:spcAft>
                <a:spcPts val="0"/>
              </a:spcAft>
              <a:buClr>
                <a:srgbClr val="CE1126"/>
              </a:buClr>
              <a:buSzPts val="2080"/>
              <a:buFont typeface="Times"/>
              <a:buChar char="•"/>
              <a:defRPr sz="2600" b="0" i="0" u="none" strike="noStrike" cap="none">
                <a:solidFill>
                  <a:srgbClr val="7A6E67"/>
                </a:solidFill>
                <a:latin typeface="Open Sans"/>
                <a:ea typeface="Open Sans"/>
                <a:cs typeface="Open Sans"/>
                <a:sym typeface="Open Sans"/>
              </a:defRPr>
            </a:lvl8pPr>
            <a:lvl9pPr marL="4114800" marR="0" lvl="8" indent="-360679" algn="l" rtl="0">
              <a:spcBef>
                <a:spcPts val="520"/>
              </a:spcBef>
              <a:spcAft>
                <a:spcPts val="0"/>
              </a:spcAft>
              <a:buClr>
                <a:srgbClr val="CE1126"/>
              </a:buClr>
              <a:buSzPts val="2080"/>
              <a:buFont typeface="Times"/>
              <a:buChar char="•"/>
              <a:defRPr sz="2600" b="0" i="0" u="none" strike="noStrike" cap="none">
                <a:solidFill>
                  <a:srgbClr val="7A6E67"/>
                </a:solidFill>
                <a:latin typeface="Open Sans"/>
                <a:ea typeface="Open Sans"/>
                <a:cs typeface="Open Sans"/>
                <a:sym typeface="Open Sans"/>
              </a:defRPr>
            </a:lvl9pPr>
          </a:lstStyle>
          <a:p>
            <a:endParaRPr/>
          </a:p>
        </p:txBody>
      </p:sp>
      <p:sp>
        <p:nvSpPr>
          <p:cNvPr id="13" name="Google Shape;13;p1"/>
          <p:cNvSpPr txBox="1"/>
          <p:nvPr/>
        </p:nvSpPr>
        <p:spPr>
          <a:xfrm>
            <a:off x="212725" y="3489325"/>
            <a:ext cx="1841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4" name="Google Shape;14;p1"/>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u="none">
                <a:solidFill>
                  <a:srgbClr val="ACA39A"/>
                </a:solidFill>
                <a:latin typeface="Times"/>
                <a:ea typeface="Times"/>
                <a:cs typeface="Times"/>
                <a:sym typeface="Times"/>
              </a:defRPr>
            </a:lvl1pPr>
            <a:lvl2pPr marL="0" marR="0" lvl="1" indent="0" algn="r" rtl="0">
              <a:spcBef>
                <a:spcPts val="0"/>
              </a:spcBef>
              <a:spcAft>
                <a:spcPts val="0"/>
              </a:spcAft>
              <a:buNone/>
              <a:defRPr sz="1200" b="0" u="none">
                <a:solidFill>
                  <a:srgbClr val="ACA39A"/>
                </a:solidFill>
                <a:latin typeface="Times"/>
                <a:ea typeface="Times"/>
                <a:cs typeface="Times"/>
                <a:sym typeface="Times"/>
              </a:defRPr>
            </a:lvl2pPr>
            <a:lvl3pPr marL="0" marR="0" lvl="2" indent="0" algn="r" rtl="0">
              <a:spcBef>
                <a:spcPts val="0"/>
              </a:spcBef>
              <a:spcAft>
                <a:spcPts val="0"/>
              </a:spcAft>
              <a:buNone/>
              <a:defRPr sz="1200" b="0" u="none">
                <a:solidFill>
                  <a:srgbClr val="ACA39A"/>
                </a:solidFill>
                <a:latin typeface="Times"/>
                <a:ea typeface="Times"/>
                <a:cs typeface="Times"/>
                <a:sym typeface="Times"/>
              </a:defRPr>
            </a:lvl3pPr>
            <a:lvl4pPr marL="0" marR="0" lvl="3" indent="0" algn="r" rtl="0">
              <a:spcBef>
                <a:spcPts val="0"/>
              </a:spcBef>
              <a:spcAft>
                <a:spcPts val="0"/>
              </a:spcAft>
              <a:buNone/>
              <a:defRPr sz="1200" b="0" u="none">
                <a:solidFill>
                  <a:srgbClr val="ACA39A"/>
                </a:solidFill>
                <a:latin typeface="Times"/>
                <a:ea typeface="Times"/>
                <a:cs typeface="Times"/>
                <a:sym typeface="Times"/>
              </a:defRPr>
            </a:lvl4pPr>
            <a:lvl5pPr marL="0" marR="0" lvl="4" indent="0" algn="r" rtl="0">
              <a:spcBef>
                <a:spcPts val="0"/>
              </a:spcBef>
              <a:spcAft>
                <a:spcPts val="0"/>
              </a:spcAft>
              <a:buNone/>
              <a:defRPr sz="1200" b="0" u="none">
                <a:solidFill>
                  <a:srgbClr val="ACA39A"/>
                </a:solidFill>
                <a:latin typeface="Times"/>
                <a:ea typeface="Times"/>
                <a:cs typeface="Times"/>
                <a:sym typeface="Times"/>
              </a:defRPr>
            </a:lvl5pPr>
            <a:lvl6pPr marL="0" marR="0" lvl="5" indent="0" algn="r" rtl="0">
              <a:spcBef>
                <a:spcPts val="0"/>
              </a:spcBef>
              <a:spcAft>
                <a:spcPts val="0"/>
              </a:spcAft>
              <a:buNone/>
              <a:defRPr sz="1200" b="0" u="none">
                <a:solidFill>
                  <a:srgbClr val="ACA39A"/>
                </a:solidFill>
                <a:latin typeface="Times"/>
                <a:ea typeface="Times"/>
                <a:cs typeface="Times"/>
                <a:sym typeface="Times"/>
              </a:defRPr>
            </a:lvl6pPr>
            <a:lvl7pPr marL="0" marR="0" lvl="6" indent="0" algn="r" rtl="0">
              <a:spcBef>
                <a:spcPts val="0"/>
              </a:spcBef>
              <a:spcAft>
                <a:spcPts val="0"/>
              </a:spcAft>
              <a:buNone/>
              <a:defRPr sz="1200" b="0" u="none">
                <a:solidFill>
                  <a:srgbClr val="ACA39A"/>
                </a:solidFill>
                <a:latin typeface="Times"/>
                <a:ea typeface="Times"/>
                <a:cs typeface="Times"/>
                <a:sym typeface="Times"/>
              </a:defRPr>
            </a:lvl7pPr>
            <a:lvl8pPr marL="0" marR="0" lvl="7" indent="0" algn="r" rtl="0">
              <a:spcBef>
                <a:spcPts val="0"/>
              </a:spcBef>
              <a:spcAft>
                <a:spcPts val="0"/>
              </a:spcAft>
              <a:buNone/>
              <a:defRPr sz="1200" b="0" u="none">
                <a:solidFill>
                  <a:srgbClr val="ACA39A"/>
                </a:solidFill>
                <a:latin typeface="Times"/>
                <a:ea typeface="Times"/>
                <a:cs typeface="Times"/>
                <a:sym typeface="Times"/>
              </a:defRPr>
            </a:lvl8pPr>
            <a:lvl9pPr marL="0" marR="0" lvl="8" indent="0" algn="r" rtl="0">
              <a:spcBef>
                <a:spcPts val="0"/>
              </a:spcBef>
              <a:spcAft>
                <a:spcPts val="0"/>
              </a:spcAft>
              <a:buNone/>
              <a:defRPr sz="1200" b="0" u="none">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ISU LEFT white.eps"/>
          <p:cNvPicPr preferRelativeResize="0"/>
          <p:nvPr/>
        </p:nvPicPr>
        <p:blipFill rotWithShape="1">
          <a:blip r:embed="rId13">
            <a:alphaModFix/>
          </a:blip>
          <a:srcRect b="38234"/>
          <a:stretch/>
        </p:blipFill>
        <p:spPr>
          <a:xfrm>
            <a:off x="533400" y="6365927"/>
            <a:ext cx="3200400" cy="263473"/>
          </a:xfrm>
          <a:prstGeom prst="rect">
            <a:avLst/>
          </a:prstGeom>
          <a:noFill/>
          <a:ln>
            <a:noFill/>
          </a:ln>
        </p:spPr>
      </p:pic>
      <p:sp>
        <p:nvSpPr>
          <p:cNvPr id="16" name="Google Shape;16;p1"/>
          <p:cNvSpPr txBox="1">
            <a:spLocks noGrp="1"/>
          </p:cNvSpPr>
          <p:nvPr>
            <p:ph type="ftr" idx="11"/>
          </p:nvPr>
        </p:nvSpPr>
        <p:spPr>
          <a:xfrm>
            <a:off x="5715000" y="6315100"/>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1" i="0">
                <a:solidFill>
                  <a:schemeClr val="lt1"/>
                </a:solidFill>
                <a:latin typeface="Open Sans"/>
                <a:ea typeface="Open Sans"/>
                <a:cs typeface="Open Sans"/>
                <a:sym typeface="Open San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omments" Target="../comments/comment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comments" Target="../comments/comment10.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comments" Target="../comments/comment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comments" Target="../comments/comment1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s://www.bts.gov/archive/publications/america_on_the_go/long_distance_transportation_patterns/entir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hwa.dot.gov/policy/modalchoice/chap3.cf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subTitle" idx="1"/>
          </p:nvPr>
        </p:nvSpPr>
        <p:spPr>
          <a:xfrm>
            <a:off x="533400" y="3688150"/>
            <a:ext cx="9254400" cy="1752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Font typeface="Times"/>
              <a:buNone/>
            </a:pPr>
            <a:r>
              <a:rPr lang="en-US" sz="1800" b="1">
                <a:solidFill>
                  <a:schemeClr val="dk1"/>
                </a:solidFill>
              </a:rPr>
              <a:t>Presenters:</a:t>
            </a:r>
            <a:r>
              <a:rPr lang="en-US" sz="1800">
                <a:solidFill>
                  <a:schemeClr val="dk1"/>
                </a:solidFill>
              </a:rPr>
              <a:t> </a:t>
            </a:r>
            <a:endParaRPr sz="1800">
              <a:solidFill>
                <a:schemeClr val="dk1"/>
              </a:solidFill>
            </a:endParaRPr>
          </a:p>
          <a:p>
            <a:pPr marL="0" lvl="0" indent="0" algn="l" rtl="0">
              <a:spcBef>
                <a:spcPts val="0"/>
              </a:spcBef>
              <a:spcAft>
                <a:spcPts val="0"/>
              </a:spcAft>
              <a:buSzPts val="1920"/>
              <a:buFont typeface="Times"/>
              <a:buNone/>
            </a:pPr>
            <a:r>
              <a:rPr lang="en-US" sz="1800">
                <a:solidFill>
                  <a:schemeClr val="dk1"/>
                </a:solidFill>
              </a:rPr>
              <a:t>Brianna Lawton, Zhiyi Zheng, Mariana Chiozza, </a:t>
            </a:r>
            <a:endParaRPr sz="1800">
              <a:solidFill>
                <a:schemeClr val="dk1"/>
              </a:solidFill>
            </a:endParaRPr>
          </a:p>
          <a:p>
            <a:pPr marL="0" lvl="0" indent="0" algn="l" rtl="0">
              <a:spcBef>
                <a:spcPts val="0"/>
              </a:spcBef>
              <a:spcAft>
                <a:spcPts val="0"/>
              </a:spcAft>
              <a:buSzPts val="1920"/>
              <a:buFont typeface="Times"/>
              <a:buNone/>
            </a:pPr>
            <a:r>
              <a:rPr lang="en-US" sz="1800">
                <a:solidFill>
                  <a:schemeClr val="dk1"/>
                </a:solidFill>
              </a:rPr>
              <a:t>Amrita Goswamy, and Waruni Wijayasinghe</a:t>
            </a:r>
            <a:endParaRPr sz="1800">
              <a:solidFill>
                <a:schemeClr val="dk1"/>
              </a:solidFill>
            </a:endParaRPr>
          </a:p>
          <a:p>
            <a:pPr marL="0" lvl="0" indent="0" algn="l" rtl="0">
              <a:spcBef>
                <a:spcPts val="0"/>
              </a:spcBef>
              <a:spcAft>
                <a:spcPts val="0"/>
              </a:spcAft>
              <a:buSzPts val="1920"/>
              <a:buFont typeface="Times"/>
              <a:buNone/>
            </a:pPr>
            <a:endParaRPr sz="1800">
              <a:solidFill>
                <a:schemeClr val="dk1"/>
              </a:solidFill>
            </a:endParaRPr>
          </a:p>
          <a:p>
            <a:pPr marL="0" lvl="0" indent="0" algn="l" rtl="0">
              <a:spcBef>
                <a:spcPts val="0"/>
              </a:spcBef>
              <a:spcAft>
                <a:spcPts val="0"/>
              </a:spcAft>
              <a:buSzPts val="1920"/>
              <a:buFont typeface="Times"/>
              <a:buNone/>
            </a:pPr>
            <a:endParaRPr sz="1800">
              <a:solidFill>
                <a:schemeClr val="dk1"/>
              </a:solidFill>
            </a:endParaRPr>
          </a:p>
        </p:txBody>
      </p:sp>
      <p:sp>
        <p:nvSpPr>
          <p:cNvPr id="84" name="Google Shape;84;p13"/>
          <p:cNvSpPr txBox="1">
            <a:spLocks noGrp="1"/>
          </p:cNvSpPr>
          <p:nvPr>
            <p:ph type="body" idx="2"/>
          </p:nvPr>
        </p:nvSpPr>
        <p:spPr>
          <a:xfrm>
            <a:off x="533400" y="1295400"/>
            <a:ext cx="65532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80"/>
              <a:buNone/>
            </a:pPr>
            <a:r>
              <a:rPr lang="en-US"/>
              <a:t>Department of Statistics</a:t>
            </a:r>
            <a:endParaRPr/>
          </a:p>
        </p:txBody>
      </p:sp>
      <p:sp>
        <p:nvSpPr>
          <p:cNvPr id="85" name="Google Shape;85;p13"/>
          <p:cNvSpPr txBox="1"/>
          <p:nvPr/>
        </p:nvSpPr>
        <p:spPr>
          <a:xfrm>
            <a:off x="533400" y="2327350"/>
            <a:ext cx="75438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Open Sans"/>
                <a:ea typeface="Open Sans"/>
                <a:cs typeface="Open Sans"/>
                <a:sym typeface="Open Sans"/>
              </a:rPr>
              <a:t>Travel Trends: </a:t>
            </a:r>
            <a:endParaRPr sz="24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400" b="1" i="1">
                <a:solidFill>
                  <a:schemeClr val="dk1"/>
                </a:solidFill>
                <a:highlight>
                  <a:srgbClr val="FFFF00"/>
                </a:highlight>
                <a:latin typeface="Open Sans"/>
                <a:ea typeface="Open Sans"/>
                <a:cs typeface="Open Sans"/>
                <a:sym typeface="Open Sans"/>
              </a:rPr>
              <a:t>HOW </a:t>
            </a:r>
            <a:r>
              <a:rPr lang="en-US" sz="2400" b="1">
                <a:solidFill>
                  <a:schemeClr val="dk1"/>
                </a:solidFill>
                <a:latin typeface="Open Sans"/>
                <a:ea typeface="Open Sans"/>
                <a:cs typeface="Open Sans"/>
                <a:sym typeface="Open Sans"/>
              </a:rPr>
              <a:t>Do Americans Get Where They’re Going?</a:t>
            </a:r>
            <a:endParaRPr/>
          </a:p>
        </p:txBody>
      </p:sp>
      <p:pic>
        <p:nvPicPr>
          <p:cNvPr id="86" name="Google Shape;86;p13"/>
          <p:cNvPicPr preferRelativeResize="0"/>
          <p:nvPr/>
        </p:nvPicPr>
        <p:blipFill>
          <a:blip r:embed="rId3">
            <a:alphaModFix/>
          </a:blip>
          <a:stretch>
            <a:fillRect/>
          </a:stretch>
        </p:blipFill>
        <p:spPr>
          <a:xfrm>
            <a:off x="5656350" y="3527650"/>
            <a:ext cx="3146250" cy="314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457200" y="152400"/>
            <a:ext cx="8001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Taxi Frequency Breakdown</a:t>
            </a:r>
            <a:endParaRPr b="1"/>
          </a:p>
        </p:txBody>
      </p:sp>
      <p:sp>
        <p:nvSpPr>
          <p:cNvPr id="177" name="Google Shape;177;p22"/>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graphicFrame>
        <p:nvGraphicFramePr>
          <p:cNvPr id="178" name="Google Shape;178;p22"/>
          <p:cNvGraphicFramePr/>
          <p:nvPr/>
        </p:nvGraphicFramePr>
        <p:xfrm>
          <a:off x="457188" y="1460588"/>
          <a:ext cx="3318300" cy="3798900"/>
        </p:xfrm>
        <a:graphic>
          <a:graphicData uri="http://schemas.openxmlformats.org/drawingml/2006/table">
            <a:tbl>
              <a:tblPr>
                <a:noFill/>
                <a:tableStyleId>{D8A04E96-63B6-4DFC-9311-E85A8D70BC35}</a:tableStyleId>
              </a:tblPr>
              <a:tblGrid>
                <a:gridCol w="1106100">
                  <a:extLst>
                    <a:ext uri="{9D8B030D-6E8A-4147-A177-3AD203B41FA5}">
                      <a16:colId xmlns:a16="http://schemas.microsoft.com/office/drawing/2014/main" val="20000"/>
                    </a:ext>
                  </a:extLst>
                </a:gridCol>
                <a:gridCol w="1106100">
                  <a:extLst>
                    <a:ext uri="{9D8B030D-6E8A-4147-A177-3AD203B41FA5}">
                      <a16:colId xmlns:a16="http://schemas.microsoft.com/office/drawing/2014/main" val="20001"/>
                    </a:ext>
                  </a:extLst>
                </a:gridCol>
                <a:gridCol w="1106100">
                  <a:extLst>
                    <a:ext uri="{9D8B030D-6E8A-4147-A177-3AD203B41FA5}">
                      <a16:colId xmlns:a16="http://schemas.microsoft.com/office/drawing/2014/main" val="20002"/>
                    </a:ext>
                  </a:extLst>
                </a:gridCol>
              </a:tblGrid>
              <a:tr h="633150">
                <a:tc>
                  <a:txBody>
                    <a:bodyPr/>
                    <a:lstStyle/>
                    <a:p>
                      <a:pPr marL="0" lvl="0" indent="0" algn="ctr" rtl="0">
                        <a:spcBef>
                          <a:spcPts val="0"/>
                        </a:spcBef>
                        <a:spcAft>
                          <a:spcPts val="0"/>
                        </a:spcAft>
                        <a:buNone/>
                      </a:pPr>
                      <a:r>
                        <a:rPr lang="en-US" b="1"/>
                        <a:t>Frequency of </a:t>
                      </a:r>
                      <a:r>
                        <a:rPr lang="en-US" b="1">
                          <a:solidFill>
                            <a:srgbClr val="980000"/>
                          </a:solidFill>
                        </a:rPr>
                        <a:t>Taxi</a:t>
                      </a:r>
                      <a:endParaRPr b="1">
                        <a:solidFill>
                          <a:srgbClr val="980000"/>
                        </a:solidFill>
                      </a:endParaRPr>
                    </a:p>
                  </a:txBody>
                  <a:tcPr marL="91425" marR="91425" marT="91425" marB="91425"/>
                </a:tc>
                <a:tc>
                  <a:txBody>
                    <a:bodyPr/>
                    <a:lstStyle/>
                    <a:p>
                      <a:pPr marL="0" lvl="0" indent="0" algn="ctr" rtl="0">
                        <a:spcBef>
                          <a:spcPts val="0"/>
                        </a:spcBef>
                        <a:spcAft>
                          <a:spcPts val="0"/>
                        </a:spcAft>
                        <a:buNone/>
                      </a:pPr>
                      <a:r>
                        <a:rPr lang="en-US" b="1"/>
                        <a:t>Counts</a:t>
                      </a:r>
                      <a:endParaRPr b="1"/>
                    </a:p>
                  </a:txBody>
                  <a:tcPr marL="91425" marR="91425" marT="91425" marB="91425"/>
                </a:tc>
                <a:tc>
                  <a:txBody>
                    <a:bodyPr/>
                    <a:lstStyle/>
                    <a:p>
                      <a:pPr marL="0" lvl="0" indent="0" algn="ctr" rtl="0">
                        <a:spcBef>
                          <a:spcPts val="0"/>
                        </a:spcBef>
                        <a:spcAft>
                          <a:spcPts val="0"/>
                        </a:spcAft>
                        <a:buNone/>
                      </a:pPr>
                      <a:r>
                        <a:rPr lang="en-US" b="1"/>
                        <a:t>Proportion</a:t>
                      </a:r>
                      <a:endParaRPr b="1"/>
                    </a:p>
                  </a:txBody>
                  <a:tcPr marL="91425" marR="91425" marT="91425" marB="91425"/>
                </a:tc>
                <a:extLst>
                  <a:ext uri="{0D108BD9-81ED-4DB2-BD59-A6C34878D82A}">
                    <a16:rowId xmlns:a16="http://schemas.microsoft.com/office/drawing/2014/main" val="10000"/>
                  </a:ext>
                </a:extLst>
              </a:tr>
              <a:tr h="633150">
                <a:tc>
                  <a:txBody>
                    <a:bodyPr/>
                    <a:lstStyle/>
                    <a:p>
                      <a:pPr marL="0" lvl="0" indent="0" algn="ctr" rtl="0">
                        <a:spcBef>
                          <a:spcPts val="0"/>
                        </a:spcBef>
                        <a:spcAft>
                          <a:spcPts val="0"/>
                        </a:spcAft>
                        <a:buNone/>
                      </a:pPr>
                      <a:r>
                        <a:rPr lang="en-US"/>
                        <a:t>Daily</a:t>
                      </a:r>
                      <a:endParaRPr/>
                    </a:p>
                  </a:txBody>
                  <a:tcPr marL="91425" marR="91425" marT="91425" marB="91425"/>
                </a:tc>
                <a:tc>
                  <a:txBody>
                    <a:bodyPr/>
                    <a:lstStyle/>
                    <a:p>
                      <a:pPr marL="0" lvl="0" indent="0" algn="ctr" rtl="0">
                        <a:spcBef>
                          <a:spcPts val="0"/>
                        </a:spcBef>
                        <a:spcAft>
                          <a:spcPts val="0"/>
                        </a:spcAft>
                        <a:buNone/>
                      </a:pPr>
                      <a:r>
                        <a:rPr lang="en-US"/>
                        <a:t>343</a:t>
                      </a:r>
                      <a:endParaRPr/>
                    </a:p>
                  </a:txBody>
                  <a:tcPr marL="91425" marR="91425" marT="91425" marB="91425"/>
                </a:tc>
                <a:tc>
                  <a:txBody>
                    <a:bodyPr/>
                    <a:lstStyle/>
                    <a:p>
                      <a:pPr marL="0" lvl="0" indent="0" algn="ctr" rtl="0">
                        <a:spcBef>
                          <a:spcPts val="0"/>
                        </a:spcBef>
                        <a:spcAft>
                          <a:spcPts val="0"/>
                        </a:spcAft>
                        <a:buNone/>
                      </a:pPr>
                      <a:r>
                        <a:rPr lang="en-US"/>
                        <a:t>0.305%</a:t>
                      </a:r>
                      <a:endParaRPr/>
                    </a:p>
                  </a:txBody>
                  <a:tcPr marL="91425" marR="91425" marT="91425" marB="91425"/>
                </a:tc>
                <a:extLst>
                  <a:ext uri="{0D108BD9-81ED-4DB2-BD59-A6C34878D82A}">
                    <a16:rowId xmlns:a16="http://schemas.microsoft.com/office/drawing/2014/main" val="10001"/>
                  </a:ext>
                </a:extLst>
              </a:tr>
              <a:tr h="633150">
                <a:tc>
                  <a:txBody>
                    <a:bodyPr/>
                    <a:lstStyle/>
                    <a:p>
                      <a:pPr marL="0" lvl="0" indent="0" algn="ctr" rtl="0">
                        <a:spcBef>
                          <a:spcPts val="0"/>
                        </a:spcBef>
                        <a:spcAft>
                          <a:spcPts val="0"/>
                        </a:spcAft>
                        <a:buNone/>
                      </a:pPr>
                      <a:r>
                        <a:rPr lang="en-US"/>
                        <a:t>A few times a week</a:t>
                      </a:r>
                      <a:endParaRPr/>
                    </a:p>
                  </a:txBody>
                  <a:tcPr marL="91425" marR="91425" marT="91425" marB="91425"/>
                </a:tc>
                <a:tc>
                  <a:txBody>
                    <a:bodyPr/>
                    <a:lstStyle/>
                    <a:p>
                      <a:pPr marL="0" lvl="0" indent="0" algn="ctr" rtl="0">
                        <a:spcBef>
                          <a:spcPts val="0"/>
                        </a:spcBef>
                        <a:spcAft>
                          <a:spcPts val="0"/>
                        </a:spcAft>
                        <a:buNone/>
                      </a:pPr>
                      <a:r>
                        <a:rPr lang="en-US"/>
                        <a:t>1543</a:t>
                      </a:r>
                      <a:endParaRPr/>
                    </a:p>
                  </a:txBody>
                  <a:tcPr marL="91425" marR="91425" marT="91425" marB="91425"/>
                </a:tc>
                <a:tc>
                  <a:txBody>
                    <a:bodyPr/>
                    <a:lstStyle/>
                    <a:p>
                      <a:pPr marL="0" lvl="0" indent="0" algn="ctr" rtl="0">
                        <a:spcBef>
                          <a:spcPts val="0"/>
                        </a:spcBef>
                        <a:spcAft>
                          <a:spcPts val="0"/>
                        </a:spcAft>
                        <a:buNone/>
                      </a:pPr>
                      <a:r>
                        <a:rPr lang="en-US"/>
                        <a:t>1.37%</a:t>
                      </a:r>
                      <a:endParaRPr/>
                    </a:p>
                  </a:txBody>
                  <a:tcPr marL="91425" marR="91425" marT="91425" marB="91425"/>
                </a:tc>
                <a:extLst>
                  <a:ext uri="{0D108BD9-81ED-4DB2-BD59-A6C34878D82A}">
                    <a16:rowId xmlns:a16="http://schemas.microsoft.com/office/drawing/2014/main" val="10002"/>
                  </a:ext>
                </a:extLst>
              </a:tr>
              <a:tr h="633150">
                <a:tc>
                  <a:txBody>
                    <a:bodyPr/>
                    <a:lstStyle/>
                    <a:p>
                      <a:pPr marL="0" lvl="0" indent="0" algn="ctr" rtl="0">
                        <a:spcBef>
                          <a:spcPts val="0"/>
                        </a:spcBef>
                        <a:spcAft>
                          <a:spcPts val="0"/>
                        </a:spcAft>
                        <a:buNone/>
                      </a:pPr>
                      <a:r>
                        <a:rPr lang="en-US"/>
                        <a:t>A few times a month</a:t>
                      </a:r>
                      <a:endParaRPr/>
                    </a:p>
                  </a:txBody>
                  <a:tcPr marL="91425" marR="91425" marT="91425" marB="91425"/>
                </a:tc>
                <a:tc>
                  <a:txBody>
                    <a:bodyPr/>
                    <a:lstStyle/>
                    <a:p>
                      <a:pPr marL="0" lvl="0" indent="0" algn="ctr" rtl="0">
                        <a:spcBef>
                          <a:spcPts val="0"/>
                        </a:spcBef>
                        <a:spcAft>
                          <a:spcPts val="0"/>
                        </a:spcAft>
                        <a:buNone/>
                      </a:pPr>
                      <a:r>
                        <a:rPr lang="en-US"/>
                        <a:t>6381</a:t>
                      </a:r>
                      <a:endParaRPr/>
                    </a:p>
                  </a:txBody>
                  <a:tcPr marL="91425" marR="91425" marT="91425" marB="91425"/>
                </a:tc>
                <a:tc>
                  <a:txBody>
                    <a:bodyPr/>
                    <a:lstStyle/>
                    <a:p>
                      <a:pPr marL="0" lvl="0" indent="0" algn="ctr" rtl="0">
                        <a:spcBef>
                          <a:spcPts val="0"/>
                        </a:spcBef>
                        <a:spcAft>
                          <a:spcPts val="0"/>
                        </a:spcAft>
                        <a:buNone/>
                      </a:pPr>
                      <a:r>
                        <a:rPr lang="en-US"/>
                        <a:t>5.68%</a:t>
                      </a:r>
                      <a:endParaRPr/>
                    </a:p>
                  </a:txBody>
                  <a:tcPr marL="91425" marR="91425" marT="91425" marB="91425"/>
                </a:tc>
                <a:extLst>
                  <a:ext uri="{0D108BD9-81ED-4DB2-BD59-A6C34878D82A}">
                    <a16:rowId xmlns:a16="http://schemas.microsoft.com/office/drawing/2014/main" val="10003"/>
                  </a:ext>
                </a:extLst>
              </a:tr>
              <a:tr h="633150">
                <a:tc>
                  <a:txBody>
                    <a:bodyPr/>
                    <a:lstStyle/>
                    <a:p>
                      <a:pPr marL="0" lvl="0" indent="0" algn="ctr" rtl="0">
                        <a:spcBef>
                          <a:spcPts val="0"/>
                        </a:spcBef>
                        <a:spcAft>
                          <a:spcPts val="0"/>
                        </a:spcAft>
                        <a:buNone/>
                      </a:pPr>
                      <a:r>
                        <a:rPr lang="en-US"/>
                        <a:t>A few times a year</a:t>
                      </a:r>
                      <a:endParaRPr/>
                    </a:p>
                  </a:txBody>
                  <a:tcPr marL="91425" marR="91425" marT="91425" marB="91425"/>
                </a:tc>
                <a:tc>
                  <a:txBody>
                    <a:bodyPr/>
                    <a:lstStyle/>
                    <a:p>
                      <a:pPr marL="0" lvl="0" indent="0" algn="ctr" rtl="0">
                        <a:spcBef>
                          <a:spcPts val="0"/>
                        </a:spcBef>
                        <a:spcAft>
                          <a:spcPts val="0"/>
                        </a:spcAft>
                        <a:buNone/>
                      </a:pPr>
                      <a:r>
                        <a:rPr lang="en-US"/>
                        <a:t>28971</a:t>
                      </a:r>
                      <a:endParaRPr/>
                    </a:p>
                  </a:txBody>
                  <a:tcPr marL="91425" marR="91425" marT="91425" marB="91425"/>
                </a:tc>
                <a:tc>
                  <a:txBody>
                    <a:bodyPr/>
                    <a:lstStyle/>
                    <a:p>
                      <a:pPr marL="0" lvl="0" indent="0" algn="ctr" rtl="0">
                        <a:spcBef>
                          <a:spcPts val="0"/>
                        </a:spcBef>
                        <a:spcAft>
                          <a:spcPts val="0"/>
                        </a:spcAft>
                        <a:buNone/>
                      </a:pPr>
                      <a:r>
                        <a:rPr lang="en-US"/>
                        <a:t>25.8%</a:t>
                      </a:r>
                      <a:endParaRPr/>
                    </a:p>
                  </a:txBody>
                  <a:tcPr marL="91425" marR="91425" marT="91425" marB="91425"/>
                </a:tc>
                <a:extLst>
                  <a:ext uri="{0D108BD9-81ED-4DB2-BD59-A6C34878D82A}">
                    <a16:rowId xmlns:a16="http://schemas.microsoft.com/office/drawing/2014/main" val="10004"/>
                  </a:ext>
                </a:extLst>
              </a:tr>
              <a:tr h="633150">
                <a:tc>
                  <a:txBody>
                    <a:bodyPr/>
                    <a:lstStyle/>
                    <a:p>
                      <a:pPr marL="0" lvl="0" indent="0" algn="ctr" rtl="0">
                        <a:spcBef>
                          <a:spcPts val="0"/>
                        </a:spcBef>
                        <a:spcAft>
                          <a:spcPts val="0"/>
                        </a:spcAft>
                        <a:buNone/>
                      </a:pPr>
                      <a:r>
                        <a:rPr lang="en-US"/>
                        <a:t>Never</a:t>
                      </a:r>
                      <a:endParaRPr/>
                    </a:p>
                  </a:txBody>
                  <a:tcPr marL="91425" marR="91425" marT="91425" marB="91425"/>
                </a:tc>
                <a:tc>
                  <a:txBody>
                    <a:bodyPr/>
                    <a:lstStyle/>
                    <a:p>
                      <a:pPr marL="0" lvl="0" indent="0" algn="ctr" rtl="0">
                        <a:spcBef>
                          <a:spcPts val="0"/>
                        </a:spcBef>
                        <a:spcAft>
                          <a:spcPts val="0"/>
                        </a:spcAft>
                        <a:buNone/>
                      </a:pPr>
                      <a:r>
                        <a:rPr lang="en-US"/>
                        <a:t>75157</a:t>
                      </a:r>
                      <a:endParaRPr/>
                    </a:p>
                  </a:txBody>
                  <a:tcPr marL="91425" marR="91425" marT="91425" marB="91425"/>
                </a:tc>
                <a:tc>
                  <a:txBody>
                    <a:bodyPr/>
                    <a:lstStyle/>
                    <a:p>
                      <a:pPr marL="0" lvl="0" indent="0" algn="ctr" rtl="0">
                        <a:spcBef>
                          <a:spcPts val="0"/>
                        </a:spcBef>
                        <a:spcAft>
                          <a:spcPts val="0"/>
                        </a:spcAft>
                        <a:buNone/>
                      </a:pPr>
                      <a:r>
                        <a:rPr lang="en-US"/>
                        <a:t>66.9%</a:t>
                      </a:r>
                      <a:endParaRPr/>
                    </a:p>
                  </a:txBody>
                  <a:tcPr marL="91425" marR="91425" marT="91425" marB="91425"/>
                </a:tc>
                <a:extLst>
                  <a:ext uri="{0D108BD9-81ED-4DB2-BD59-A6C34878D82A}">
                    <a16:rowId xmlns:a16="http://schemas.microsoft.com/office/drawing/2014/main" val="10005"/>
                  </a:ext>
                </a:extLst>
              </a:tr>
            </a:tbl>
          </a:graphicData>
        </a:graphic>
      </p:graphicFrame>
      <p:pic>
        <p:nvPicPr>
          <p:cNvPr id="179" name="Google Shape;179;p22"/>
          <p:cNvPicPr preferRelativeResize="0"/>
          <p:nvPr/>
        </p:nvPicPr>
        <p:blipFill>
          <a:blip r:embed="rId3">
            <a:alphaModFix/>
          </a:blip>
          <a:stretch>
            <a:fillRect/>
          </a:stretch>
        </p:blipFill>
        <p:spPr>
          <a:xfrm>
            <a:off x="3867225" y="1295400"/>
            <a:ext cx="5063700" cy="441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479827" y="-36934"/>
            <a:ext cx="8001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Walk Frequency Breakdown</a:t>
            </a:r>
            <a:endParaRPr b="1"/>
          </a:p>
        </p:txBody>
      </p:sp>
      <p:sp>
        <p:nvSpPr>
          <p:cNvPr id="186" name="Google Shape;186;p23"/>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aphicFrame>
        <p:nvGraphicFramePr>
          <p:cNvPr id="187" name="Google Shape;187;p23"/>
          <p:cNvGraphicFramePr/>
          <p:nvPr/>
        </p:nvGraphicFramePr>
        <p:xfrm>
          <a:off x="295263" y="1377938"/>
          <a:ext cx="3230350" cy="3798900"/>
        </p:xfrm>
        <a:graphic>
          <a:graphicData uri="http://schemas.openxmlformats.org/drawingml/2006/table">
            <a:tbl>
              <a:tblPr>
                <a:noFill/>
                <a:tableStyleId>{D8A04E96-63B6-4DFC-9311-E85A8D70BC35}</a:tableStyleId>
              </a:tblPr>
              <a:tblGrid>
                <a:gridCol w="1143425">
                  <a:extLst>
                    <a:ext uri="{9D8B030D-6E8A-4147-A177-3AD203B41FA5}">
                      <a16:colId xmlns:a16="http://schemas.microsoft.com/office/drawing/2014/main" val="20000"/>
                    </a:ext>
                  </a:extLst>
                </a:gridCol>
                <a:gridCol w="910975">
                  <a:extLst>
                    <a:ext uri="{9D8B030D-6E8A-4147-A177-3AD203B41FA5}">
                      <a16:colId xmlns:a16="http://schemas.microsoft.com/office/drawing/2014/main" val="20001"/>
                    </a:ext>
                  </a:extLst>
                </a:gridCol>
                <a:gridCol w="1175950">
                  <a:extLst>
                    <a:ext uri="{9D8B030D-6E8A-4147-A177-3AD203B41FA5}">
                      <a16:colId xmlns:a16="http://schemas.microsoft.com/office/drawing/2014/main" val="20002"/>
                    </a:ext>
                  </a:extLst>
                </a:gridCol>
              </a:tblGrid>
              <a:tr h="633150">
                <a:tc>
                  <a:txBody>
                    <a:bodyPr/>
                    <a:lstStyle/>
                    <a:p>
                      <a:pPr marL="0" lvl="0" indent="0" algn="ctr" rtl="0">
                        <a:spcBef>
                          <a:spcPts val="0"/>
                        </a:spcBef>
                        <a:spcAft>
                          <a:spcPts val="0"/>
                        </a:spcAft>
                        <a:buNone/>
                      </a:pPr>
                      <a:r>
                        <a:rPr lang="en-US" b="1"/>
                        <a:t>Frequency of </a:t>
                      </a:r>
                      <a:r>
                        <a:rPr lang="en-US" b="1">
                          <a:solidFill>
                            <a:srgbClr val="980000"/>
                          </a:solidFill>
                        </a:rPr>
                        <a:t>Walk</a:t>
                      </a:r>
                      <a:endParaRPr b="1">
                        <a:solidFill>
                          <a:srgbClr val="980000"/>
                        </a:solidFill>
                      </a:endParaRPr>
                    </a:p>
                  </a:txBody>
                  <a:tcPr marL="91425" marR="91425" marT="91425" marB="91425"/>
                </a:tc>
                <a:tc>
                  <a:txBody>
                    <a:bodyPr/>
                    <a:lstStyle/>
                    <a:p>
                      <a:pPr marL="0" lvl="0" indent="0" algn="ctr" rtl="0">
                        <a:spcBef>
                          <a:spcPts val="0"/>
                        </a:spcBef>
                        <a:spcAft>
                          <a:spcPts val="0"/>
                        </a:spcAft>
                        <a:buNone/>
                      </a:pPr>
                      <a:r>
                        <a:rPr lang="en-US" b="1"/>
                        <a:t>Counts</a:t>
                      </a:r>
                      <a:endParaRPr b="1"/>
                    </a:p>
                  </a:txBody>
                  <a:tcPr marL="91425" marR="91425" marT="91425" marB="91425"/>
                </a:tc>
                <a:tc>
                  <a:txBody>
                    <a:bodyPr/>
                    <a:lstStyle/>
                    <a:p>
                      <a:pPr marL="0" lvl="0" indent="0" algn="ctr" rtl="0">
                        <a:spcBef>
                          <a:spcPts val="0"/>
                        </a:spcBef>
                        <a:spcAft>
                          <a:spcPts val="0"/>
                        </a:spcAft>
                        <a:buNone/>
                      </a:pPr>
                      <a:r>
                        <a:rPr lang="en-US" b="1"/>
                        <a:t>Proportion</a:t>
                      </a:r>
                      <a:endParaRPr b="1"/>
                    </a:p>
                  </a:txBody>
                  <a:tcPr marL="91425" marR="91425" marT="91425" marB="91425"/>
                </a:tc>
                <a:extLst>
                  <a:ext uri="{0D108BD9-81ED-4DB2-BD59-A6C34878D82A}">
                    <a16:rowId xmlns:a16="http://schemas.microsoft.com/office/drawing/2014/main" val="10000"/>
                  </a:ext>
                </a:extLst>
              </a:tr>
              <a:tr h="633150">
                <a:tc>
                  <a:txBody>
                    <a:bodyPr/>
                    <a:lstStyle/>
                    <a:p>
                      <a:pPr marL="0" lvl="0" indent="0" algn="ctr" rtl="0">
                        <a:spcBef>
                          <a:spcPts val="0"/>
                        </a:spcBef>
                        <a:spcAft>
                          <a:spcPts val="0"/>
                        </a:spcAft>
                        <a:buNone/>
                      </a:pPr>
                      <a:r>
                        <a:rPr lang="en-US"/>
                        <a:t>Daily</a:t>
                      </a:r>
                      <a:endParaRPr/>
                    </a:p>
                  </a:txBody>
                  <a:tcPr marL="91425" marR="91425" marT="91425" marB="91425"/>
                </a:tc>
                <a:tc>
                  <a:txBody>
                    <a:bodyPr/>
                    <a:lstStyle/>
                    <a:p>
                      <a:pPr marL="0" lvl="0" indent="0" algn="ctr" rtl="0">
                        <a:spcBef>
                          <a:spcPts val="0"/>
                        </a:spcBef>
                        <a:spcAft>
                          <a:spcPts val="0"/>
                        </a:spcAft>
                        <a:buNone/>
                      </a:pPr>
                      <a:r>
                        <a:rPr lang="en-US"/>
                        <a:t>21642</a:t>
                      </a:r>
                      <a:endParaRPr/>
                    </a:p>
                  </a:txBody>
                  <a:tcPr marL="91425" marR="91425" marT="91425" marB="91425"/>
                </a:tc>
                <a:tc>
                  <a:txBody>
                    <a:bodyPr/>
                    <a:lstStyle/>
                    <a:p>
                      <a:pPr marL="0" lvl="0" indent="0" algn="ctr" rtl="0">
                        <a:spcBef>
                          <a:spcPts val="0"/>
                        </a:spcBef>
                        <a:spcAft>
                          <a:spcPts val="0"/>
                        </a:spcAft>
                        <a:buNone/>
                      </a:pPr>
                      <a:r>
                        <a:rPr lang="en-US"/>
                        <a:t>18.90%</a:t>
                      </a:r>
                      <a:endParaRPr/>
                    </a:p>
                  </a:txBody>
                  <a:tcPr marL="91425" marR="91425" marT="91425" marB="91425"/>
                </a:tc>
                <a:extLst>
                  <a:ext uri="{0D108BD9-81ED-4DB2-BD59-A6C34878D82A}">
                    <a16:rowId xmlns:a16="http://schemas.microsoft.com/office/drawing/2014/main" val="10001"/>
                  </a:ext>
                </a:extLst>
              </a:tr>
              <a:tr h="633150">
                <a:tc>
                  <a:txBody>
                    <a:bodyPr/>
                    <a:lstStyle/>
                    <a:p>
                      <a:pPr marL="0" lvl="0" indent="0" algn="ctr" rtl="0">
                        <a:spcBef>
                          <a:spcPts val="0"/>
                        </a:spcBef>
                        <a:spcAft>
                          <a:spcPts val="0"/>
                        </a:spcAft>
                        <a:buNone/>
                      </a:pPr>
                      <a:r>
                        <a:rPr lang="en-US"/>
                        <a:t>A few times a week</a:t>
                      </a:r>
                      <a:endParaRPr/>
                    </a:p>
                  </a:txBody>
                  <a:tcPr marL="91425" marR="91425" marT="91425" marB="91425"/>
                </a:tc>
                <a:tc>
                  <a:txBody>
                    <a:bodyPr/>
                    <a:lstStyle/>
                    <a:p>
                      <a:pPr marL="0" lvl="0" indent="0" algn="ctr" rtl="0">
                        <a:spcBef>
                          <a:spcPts val="0"/>
                        </a:spcBef>
                        <a:spcAft>
                          <a:spcPts val="0"/>
                        </a:spcAft>
                        <a:buNone/>
                      </a:pPr>
                      <a:r>
                        <a:rPr lang="en-US"/>
                        <a:t>20895</a:t>
                      </a:r>
                      <a:endParaRPr/>
                    </a:p>
                  </a:txBody>
                  <a:tcPr marL="91425" marR="91425" marT="91425" marB="91425"/>
                </a:tc>
                <a:tc>
                  <a:txBody>
                    <a:bodyPr/>
                    <a:lstStyle/>
                    <a:p>
                      <a:pPr marL="0" lvl="0" indent="0" algn="ctr" rtl="0">
                        <a:spcBef>
                          <a:spcPts val="0"/>
                        </a:spcBef>
                        <a:spcAft>
                          <a:spcPts val="0"/>
                        </a:spcAft>
                        <a:buNone/>
                      </a:pPr>
                      <a:r>
                        <a:rPr lang="en-US"/>
                        <a:t>18.25%</a:t>
                      </a:r>
                      <a:endParaRPr/>
                    </a:p>
                  </a:txBody>
                  <a:tcPr marL="91425" marR="91425" marT="91425" marB="91425"/>
                </a:tc>
                <a:extLst>
                  <a:ext uri="{0D108BD9-81ED-4DB2-BD59-A6C34878D82A}">
                    <a16:rowId xmlns:a16="http://schemas.microsoft.com/office/drawing/2014/main" val="10002"/>
                  </a:ext>
                </a:extLst>
              </a:tr>
              <a:tr h="633150">
                <a:tc>
                  <a:txBody>
                    <a:bodyPr/>
                    <a:lstStyle/>
                    <a:p>
                      <a:pPr marL="0" lvl="0" indent="0" algn="ctr" rtl="0">
                        <a:spcBef>
                          <a:spcPts val="0"/>
                        </a:spcBef>
                        <a:spcAft>
                          <a:spcPts val="0"/>
                        </a:spcAft>
                        <a:buNone/>
                      </a:pPr>
                      <a:r>
                        <a:rPr lang="en-US"/>
                        <a:t>A few times a month</a:t>
                      </a:r>
                      <a:endParaRPr/>
                    </a:p>
                  </a:txBody>
                  <a:tcPr marL="91425" marR="91425" marT="91425" marB="91425"/>
                </a:tc>
                <a:tc>
                  <a:txBody>
                    <a:bodyPr/>
                    <a:lstStyle/>
                    <a:p>
                      <a:pPr marL="0" lvl="0" indent="0" algn="ctr" rtl="0">
                        <a:spcBef>
                          <a:spcPts val="0"/>
                        </a:spcBef>
                        <a:spcAft>
                          <a:spcPts val="0"/>
                        </a:spcAft>
                        <a:buNone/>
                      </a:pPr>
                      <a:r>
                        <a:rPr lang="en-US"/>
                        <a:t>17755</a:t>
                      </a:r>
                      <a:endParaRPr/>
                    </a:p>
                  </a:txBody>
                  <a:tcPr marL="91425" marR="91425" marT="91425" marB="91425"/>
                </a:tc>
                <a:tc>
                  <a:txBody>
                    <a:bodyPr/>
                    <a:lstStyle/>
                    <a:p>
                      <a:pPr marL="0" lvl="0" indent="0" algn="ctr" rtl="0">
                        <a:spcBef>
                          <a:spcPts val="0"/>
                        </a:spcBef>
                        <a:spcAft>
                          <a:spcPts val="0"/>
                        </a:spcAft>
                        <a:buNone/>
                      </a:pPr>
                      <a:r>
                        <a:rPr lang="en-US"/>
                        <a:t>15.51%</a:t>
                      </a:r>
                      <a:endParaRPr/>
                    </a:p>
                  </a:txBody>
                  <a:tcPr marL="91425" marR="91425" marT="91425" marB="91425"/>
                </a:tc>
                <a:extLst>
                  <a:ext uri="{0D108BD9-81ED-4DB2-BD59-A6C34878D82A}">
                    <a16:rowId xmlns:a16="http://schemas.microsoft.com/office/drawing/2014/main" val="10003"/>
                  </a:ext>
                </a:extLst>
              </a:tr>
              <a:tr h="633150">
                <a:tc>
                  <a:txBody>
                    <a:bodyPr/>
                    <a:lstStyle/>
                    <a:p>
                      <a:pPr marL="0" lvl="0" indent="0" algn="ctr" rtl="0">
                        <a:spcBef>
                          <a:spcPts val="0"/>
                        </a:spcBef>
                        <a:spcAft>
                          <a:spcPts val="0"/>
                        </a:spcAft>
                        <a:buNone/>
                      </a:pPr>
                      <a:r>
                        <a:rPr lang="en-US"/>
                        <a:t>A few times a year</a:t>
                      </a:r>
                      <a:endParaRPr/>
                    </a:p>
                  </a:txBody>
                  <a:tcPr marL="91425" marR="91425" marT="91425" marB="91425"/>
                </a:tc>
                <a:tc>
                  <a:txBody>
                    <a:bodyPr/>
                    <a:lstStyle/>
                    <a:p>
                      <a:pPr marL="0" lvl="0" indent="0" algn="ctr" rtl="0">
                        <a:spcBef>
                          <a:spcPts val="0"/>
                        </a:spcBef>
                        <a:spcAft>
                          <a:spcPts val="0"/>
                        </a:spcAft>
                        <a:buNone/>
                      </a:pPr>
                      <a:r>
                        <a:rPr lang="en-US"/>
                        <a:t>22868</a:t>
                      </a:r>
                      <a:endParaRPr/>
                    </a:p>
                  </a:txBody>
                  <a:tcPr marL="91425" marR="91425" marT="91425" marB="91425"/>
                </a:tc>
                <a:tc>
                  <a:txBody>
                    <a:bodyPr/>
                    <a:lstStyle/>
                    <a:p>
                      <a:pPr marL="0" lvl="0" indent="0" algn="ctr" rtl="0">
                        <a:spcBef>
                          <a:spcPts val="0"/>
                        </a:spcBef>
                        <a:spcAft>
                          <a:spcPts val="0"/>
                        </a:spcAft>
                        <a:buNone/>
                      </a:pPr>
                      <a:r>
                        <a:rPr lang="en-US"/>
                        <a:t>19.97%</a:t>
                      </a:r>
                      <a:endParaRPr/>
                    </a:p>
                  </a:txBody>
                  <a:tcPr marL="91425" marR="91425" marT="91425" marB="91425"/>
                </a:tc>
                <a:extLst>
                  <a:ext uri="{0D108BD9-81ED-4DB2-BD59-A6C34878D82A}">
                    <a16:rowId xmlns:a16="http://schemas.microsoft.com/office/drawing/2014/main" val="10004"/>
                  </a:ext>
                </a:extLst>
              </a:tr>
              <a:tr h="633150">
                <a:tc>
                  <a:txBody>
                    <a:bodyPr/>
                    <a:lstStyle/>
                    <a:p>
                      <a:pPr marL="0" lvl="0" indent="0" algn="ctr" rtl="0">
                        <a:spcBef>
                          <a:spcPts val="0"/>
                        </a:spcBef>
                        <a:spcAft>
                          <a:spcPts val="0"/>
                        </a:spcAft>
                        <a:buNone/>
                      </a:pPr>
                      <a:r>
                        <a:rPr lang="en-US"/>
                        <a:t>Never</a:t>
                      </a:r>
                      <a:endParaRPr/>
                    </a:p>
                  </a:txBody>
                  <a:tcPr marL="91425" marR="91425" marT="91425" marB="91425"/>
                </a:tc>
                <a:tc>
                  <a:txBody>
                    <a:bodyPr/>
                    <a:lstStyle/>
                    <a:p>
                      <a:pPr marL="0" lvl="0" indent="0" algn="ctr" rtl="0">
                        <a:spcBef>
                          <a:spcPts val="0"/>
                        </a:spcBef>
                        <a:spcAft>
                          <a:spcPts val="0"/>
                        </a:spcAft>
                        <a:buNone/>
                      </a:pPr>
                      <a:r>
                        <a:rPr lang="en-US"/>
                        <a:t>31325</a:t>
                      </a:r>
                      <a:endParaRPr/>
                    </a:p>
                  </a:txBody>
                  <a:tcPr marL="91425" marR="91425" marT="91425" marB="91425"/>
                </a:tc>
                <a:tc>
                  <a:txBody>
                    <a:bodyPr/>
                    <a:lstStyle/>
                    <a:p>
                      <a:pPr marL="0" lvl="0" indent="0" algn="ctr" rtl="0">
                        <a:spcBef>
                          <a:spcPts val="0"/>
                        </a:spcBef>
                        <a:spcAft>
                          <a:spcPts val="0"/>
                        </a:spcAft>
                        <a:buNone/>
                      </a:pPr>
                      <a:r>
                        <a:rPr lang="en-US"/>
                        <a:t>27.36%</a:t>
                      </a:r>
                      <a:endParaRPr/>
                    </a:p>
                  </a:txBody>
                  <a:tcPr marL="91425" marR="91425" marT="91425" marB="91425"/>
                </a:tc>
                <a:extLst>
                  <a:ext uri="{0D108BD9-81ED-4DB2-BD59-A6C34878D82A}">
                    <a16:rowId xmlns:a16="http://schemas.microsoft.com/office/drawing/2014/main" val="10005"/>
                  </a:ext>
                </a:extLst>
              </a:tr>
            </a:tbl>
          </a:graphicData>
        </a:graphic>
      </p:graphicFrame>
      <p:pic>
        <p:nvPicPr>
          <p:cNvPr id="188" name="Google Shape;188;p23"/>
          <p:cNvPicPr preferRelativeResize="0"/>
          <p:nvPr/>
        </p:nvPicPr>
        <p:blipFill>
          <a:blip r:embed="rId3">
            <a:alphaModFix/>
          </a:blip>
          <a:stretch>
            <a:fillRect/>
          </a:stretch>
        </p:blipFill>
        <p:spPr>
          <a:xfrm>
            <a:off x="3605350" y="1684600"/>
            <a:ext cx="5081451" cy="3975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479827" y="-36934"/>
            <a:ext cx="8001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Car Frequency  Breakdown</a:t>
            </a:r>
            <a:endParaRPr b="1"/>
          </a:p>
        </p:txBody>
      </p:sp>
      <p:sp>
        <p:nvSpPr>
          <p:cNvPr id="195" name="Google Shape;195;p24"/>
          <p:cNvSpPr txBox="1">
            <a:spLocks noGrp="1"/>
          </p:cNvSpPr>
          <p:nvPr>
            <p:ph type="sldNum" idx="12"/>
          </p:nvPr>
        </p:nvSpPr>
        <p:spPr>
          <a:xfrm>
            <a:off x="6553200" y="5715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96" name="Google Shape;196;p24"/>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7" name="Google Shape;197;p24"/>
          <p:cNvGraphicFramePr/>
          <p:nvPr/>
        </p:nvGraphicFramePr>
        <p:xfrm>
          <a:off x="306675" y="1258475"/>
          <a:ext cx="3482100" cy="3558150"/>
        </p:xfrm>
        <a:graphic>
          <a:graphicData uri="http://schemas.openxmlformats.org/drawingml/2006/table">
            <a:tbl>
              <a:tblPr>
                <a:noFill/>
                <a:tableStyleId>{D8A04E96-63B6-4DFC-9311-E85A8D70BC35}</a:tableStyleId>
              </a:tblPr>
              <a:tblGrid>
                <a:gridCol w="1500525">
                  <a:extLst>
                    <a:ext uri="{9D8B030D-6E8A-4147-A177-3AD203B41FA5}">
                      <a16:colId xmlns:a16="http://schemas.microsoft.com/office/drawing/2014/main" val="20000"/>
                    </a:ext>
                  </a:extLst>
                </a:gridCol>
                <a:gridCol w="829025">
                  <a:extLst>
                    <a:ext uri="{9D8B030D-6E8A-4147-A177-3AD203B41FA5}">
                      <a16:colId xmlns:a16="http://schemas.microsoft.com/office/drawing/2014/main" val="20001"/>
                    </a:ext>
                  </a:extLst>
                </a:gridCol>
                <a:gridCol w="1152550">
                  <a:extLst>
                    <a:ext uri="{9D8B030D-6E8A-4147-A177-3AD203B41FA5}">
                      <a16:colId xmlns:a16="http://schemas.microsoft.com/office/drawing/2014/main" val="20002"/>
                    </a:ext>
                  </a:extLst>
                </a:gridCol>
              </a:tblGrid>
              <a:tr h="670875">
                <a:tc>
                  <a:txBody>
                    <a:bodyPr/>
                    <a:lstStyle/>
                    <a:p>
                      <a:pPr marL="0" lvl="0" indent="0" algn="l" rtl="0">
                        <a:spcBef>
                          <a:spcPts val="0"/>
                        </a:spcBef>
                        <a:spcAft>
                          <a:spcPts val="0"/>
                        </a:spcAft>
                        <a:buNone/>
                      </a:pPr>
                      <a:r>
                        <a:rPr lang="en-US" b="1"/>
                        <a:t>Frequency of </a:t>
                      </a:r>
                      <a:r>
                        <a:rPr lang="en-US" b="1">
                          <a:solidFill>
                            <a:srgbClr val="980000"/>
                          </a:solidFill>
                        </a:rPr>
                        <a:t>CAR</a:t>
                      </a:r>
                      <a:endParaRPr b="1">
                        <a:solidFill>
                          <a:srgbClr val="980000"/>
                        </a:solidFill>
                      </a:endParaRPr>
                    </a:p>
                  </a:txBody>
                  <a:tcPr marL="91425" marR="91425" marT="91425" marB="91425"/>
                </a:tc>
                <a:tc>
                  <a:txBody>
                    <a:bodyPr/>
                    <a:lstStyle/>
                    <a:p>
                      <a:pPr marL="0" lvl="0" indent="0" algn="l" rtl="0">
                        <a:spcBef>
                          <a:spcPts val="0"/>
                        </a:spcBef>
                        <a:spcAft>
                          <a:spcPts val="0"/>
                        </a:spcAft>
                        <a:buNone/>
                      </a:pPr>
                      <a:r>
                        <a:rPr lang="en-US" b="1"/>
                        <a:t>Counts</a:t>
                      </a:r>
                      <a:endParaRPr b="1"/>
                    </a:p>
                  </a:txBody>
                  <a:tcPr marL="91425" marR="91425" marT="91425" marB="91425"/>
                </a:tc>
                <a:tc>
                  <a:txBody>
                    <a:bodyPr/>
                    <a:lstStyle/>
                    <a:p>
                      <a:pPr marL="0" lvl="0" indent="0" algn="l" rtl="0">
                        <a:spcBef>
                          <a:spcPts val="0"/>
                        </a:spcBef>
                        <a:spcAft>
                          <a:spcPts val="0"/>
                        </a:spcAft>
                        <a:buNone/>
                      </a:pPr>
                      <a:r>
                        <a:rPr lang="en-US" b="1"/>
                        <a:t>Proportion</a:t>
                      </a:r>
                      <a:endParaRPr b="1"/>
                    </a:p>
                  </a:txBody>
                  <a:tcPr marL="91425" marR="91425" marT="91425" marB="91425"/>
                </a:tc>
                <a:extLst>
                  <a:ext uri="{0D108BD9-81ED-4DB2-BD59-A6C34878D82A}">
                    <a16:rowId xmlns:a16="http://schemas.microsoft.com/office/drawing/2014/main" val="10000"/>
                  </a:ext>
                </a:extLst>
              </a:tr>
              <a:tr h="437325">
                <a:tc>
                  <a:txBody>
                    <a:bodyPr/>
                    <a:lstStyle/>
                    <a:p>
                      <a:pPr marL="0" lvl="0" indent="0" algn="l" rtl="0">
                        <a:spcBef>
                          <a:spcPts val="0"/>
                        </a:spcBef>
                        <a:spcAft>
                          <a:spcPts val="0"/>
                        </a:spcAft>
                        <a:buNone/>
                      </a:pPr>
                      <a:r>
                        <a:rPr lang="en-US"/>
                        <a:t>Daily</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97680</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79.5</a:t>
                      </a:r>
                      <a:endParaRPr/>
                    </a:p>
                  </a:txBody>
                  <a:tcPr marL="91425" marR="91425" marT="91425" marB="91425"/>
                </a:tc>
                <a:extLst>
                  <a:ext uri="{0D108BD9-81ED-4DB2-BD59-A6C34878D82A}">
                    <a16:rowId xmlns:a16="http://schemas.microsoft.com/office/drawing/2014/main" val="10001"/>
                  </a:ext>
                </a:extLst>
              </a:tr>
              <a:tr h="670875">
                <a:tc>
                  <a:txBody>
                    <a:bodyPr/>
                    <a:lstStyle/>
                    <a:p>
                      <a:pPr marL="0" lvl="0" indent="0" algn="l" rtl="0">
                        <a:spcBef>
                          <a:spcPts val="0"/>
                        </a:spcBef>
                        <a:spcAft>
                          <a:spcPts val="0"/>
                        </a:spcAft>
                        <a:buNone/>
                      </a:pPr>
                      <a:r>
                        <a:rPr lang="en-US"/>
                        <a:t>A few times a week</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18534</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15.1</a:t>
                      </a:r>
                      <a:endParaRPr/>
                    </a:p>
                  </a:txBody>
                  <a:tcPr marL="91425" marR="91425" marT="91425" marB="91425"/>
                </a:tc>
                <a:extLst>
                  <a:ext uri="{0D108BD9-81ED-4DB2-BD59-A6C34878D82A}">
                    <a16:rowId xmlns:a16="http://schemas.microsoft.com/office/drawing/2014/main" val="10002"/>
                  </a:ext>
                </a:extLst>
              </a:tr>
              <a:tr h="670875">
                <a:tc>
                  <a:txBody>
                    <a:bodyPr/>
                    <a:lstStyle/>
                    <a:p>
                      <a:pPr marL="0" lvl="0" indent="0" algn="l" rtl="0">
                        <a:spcBef>
                          <a:spcPts val="0"/>
                        </a:spcBef>
                        <a:spcAft>
                          <a:spcPts val="0"/>
                        </a:spcAft>
                        <a:buNone/>
                      </a:pPr>
                      <a:r>
                        <a:rPr lang="en-US"/>
                        <a:t>A few times a month</a:t>
                      </a:r>
                      <a:endParaRPr/>
                    </a:p>
                  </a:txBody>
                  <a:tcPr marL="91425" marR="91425" marT="91425" marB="91425"/>
                </a:tc>
                <a:tc>
                  <a:txBody>
                    <a:bodyPr/>
                    <a:lstStyle/>
                    <a:p>
                      <a:pPr marL="0" lvl="0" indent="0" algn="l" rtl="0">
                        <a:spcBef>
                          <a:spcPts val="0"/>
                        </a:spcBef>
                        <a:spcAft>
                          <a:spcPts val="0"/>
                        </a:spcAft>
                        <a:buNone/>
                      </a:pPr>
                      <a:r>
                        <a:rPr lang="en-US"/>
                        <a:t>2750</a:t>
                      </a:r>
                      <a:endParaRPr/>
                    </a:p>
                  </a:txBody>
                  <a:tcPr marL="91425" marR="91425" marT="91425" marB="91425"/>
                </a:tc>
                <a:tc>
                  <a:txBody>
                    <a:bodyPr/>
                    <a:lstStyle/>
                    <a:p>
                      <a:pPr marL="0" lvl="0" indent="0" algn="l" rtl="0">
                        <a:spcBef>
                          <a:spcPts val="0"/>
                        </a:spcBef>
                        <a:spcAft>
                          <a:spcPts val="0"/>
                        </a:spcAft>
                        <a:buNone/>
                      </a:pPr>
                      <a:r>
                        <a:rPr lang="en-US"/>
                        <a:t>2.24</a:t>
                      </a:r>
                      <a:endParaRPr/>
                    </a:p>
                  </a:txBody>
                  <a:tcPr marL="91425" marR="91425" marT="91425" marB="91425"/>
                </a:tc>
                <a:extLst>
                  <a:ext uri="{0D108BD9-81ED-4DB2-BD59-A6C34878D82A}">
                    <a16:rowId xmlns:a16="http://schemas.microsoft.com/office/drawing/2014/main" val="10003"/>
                  </a:ext>
                </a:extLst>
              </a:tr>
              <a:tr h="670875">
                <a:tc>
                  <a:txBody>
                    <a:bodyPr/>
                    <a:lstStyle/>
                    <a:p>
                      <a:pPr marL="0" lvl="0" indent="0" algn="l" rtl="0">
                        <a:spcBef>
                          <a:spcPts val="0"/>
                        </a:spcBef>
                        <a:spcAft>
                          <a:spcPts val="0"/>
                        </a:spcAft>
                        <a:buNone/>
                      </a:pPr>
                      <a:r>
                        <a:rPr lang="en-US"/>
                        <a:t>A few times a year</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700</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0.570</a:t>
                      </a:r>
                      <a:endParaRPr/>
                    </a:p>
                  </a:txBody>
                  <a:tcPr marL="91425" marR="91425" marT="91425" marB="91425"/>
                </a:tc>
                <a:extLst>
                  <a:ext uri="{0D108BD9-81ED-4DB2-BD59-A6C34878D82A}">
                    <a16:rowId xmlns:a16="http://schemas.microsoft.com/office/drawing/2014/main" val="10004"/>
                  </a:ext>
                </a:extLst>
              </a:tr>
              <a:tr h="437325">
                <a:tc>
                  <a:txBody>
                    <a:bodyPr/>
                    <a:lstStyle/>
                    <a:p>
                      <a:pPr marL="0" lvl="0" indent="0" algn="l" rtl="0">
                        <a:spcBef>
                          <a:spcPts val="0"/>
                        </a:spcBef>
                        <a:spcAft>
                          <a:spcPts val="0"/>
                        </a:spcAft>
                        <a:buNone/>
                      </a:pPr>
                      <a:r>
                        <a:rPr lang="en-US"/>
                        <a:t>Never</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3248</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2.64</a:t>
                      </a:r>
                      <a:endParaRPr/>
                    </a:p>
                  </a:txBody>
                  <a:tcPr marL="91425" marR="91425" marT="91425" marB="91425"/>
                </a:tc>
                <a:extLst>
                  <a:ext uri="{0D108BD9-81ED-4DB2-BD59-A6C34878D82A}">
                    <a16:rowId xmlns:a16="http://schemas.microsoft.com/office/drawing/2014/main" val="10005"/>
                  </a:ext>
                </a:extLst>
              </a:tr>
            </a:tbl>
          </a:graphicData>
        </a:graphic>
      </p:graphicFrame>
      <p:pic>
        <p:nvPicPr>
          <p:cNvPr id="198" name="Google Shape;198;p24"/>
          <p:cNvPicPr preferRelativeResize="0"/>
          <p:nvPr/>
        </p:nvPicPr>
        <p:blipFill>
          <a:blip r:embed="rId3">
            <a:alphaModFix/>
          </a:blip>
          <a:stretch>
            <a:fillRect/>
          </a:stretch>
        </p:blipFill>
        <p:spPr>
          <a:xfrm>
            <a:off x="3879525" y="1380088"/>
            <a:ext cx="5009325" cy="4060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479827" y="-36934"/>
            <a:ext cx="8001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Bus Frequency Breakdown</a:t>
            </a:r>
            <a:endParaRPr b="1"/>
          </a:p>
        </p:txBody>
      </p:sp>
      <p:sp>
        <p:nvSpPr>
          <p:cNvPr id="205" name="Google Shape;205;p25"/>
          <p:cNvSpPr txBox="1">
            <a:spLocks noGrp="1"/>
          </p:cNvSpPr>
          <p:nvPr>
            <p:ph type="sldNum" idx="12"/>
          </p:nvPr>
        </p:nvSpPr>
        <p:spPr>
          <a:xfrm>
            <a:off x="6553200" y="5715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06" name="Google Shape;206;p25"/>
          <p:cNvPicPr preferRelativeResize="0"/>
          <p:nvPr/>
        </p:nvPicPr>
        <p:blipFill>
          <a:blip r:embed="rId3">
            <a:alphaModFix/>
          </a:blip>
          <a:stretch>
            <a:fillRect/>
          </a:stretch>
        </p:blipFill>
        <p:spPr>
          <a:xfrm>
            <a:off x="3735000" y="1595700"/>
            <a:ext cx="5409000" cy="3666600"/>
          </a:xfrm>
          <a:prstGeom prst="rect">
            <a:avLst/>
          </a:prstGeom>
          <a:noFill/>
          <a:ln>
            <a:noFill/>
          </a:ln>
        </p:spPr>
      </p:pic>
      <p:graphicFrame>
        <p:nvGraphicFramePr>
          <p:cNvPr id="207" name="Google Shape;207;p25"/>
          <p:cNvGraphicFramePr/>
          <p:nvPr/>
        </p:nvGraphicFramePr>
        <p:xfrm>
          <a:off x="253850" y="1547100"/>
          <a:ext cx="3481150" cy="3234310"/>
        </p:xfrm>
        <a:graphic>
          <a:graphicData uri="http://schemas.openxmlformats.org/drawingml/2006/table">
            <a:tbl>
              <a:tblPr>
                <a:noFill/>
                <a:tableStyleId>{D8A04E96-63B6-4DFC-9311-E85A8D70BC35}</a:tableStyleId>
              </a:tblPr>
              <a:tblGrid>
                <a:gridCol w="1470900">
                  <a:extLst>
                    <a:ext uri="{9D8B030D-6E8A-4147-A177-3AD203B41FA5}">
                      <a16:colId xmlns:a16="http://schemas.microsoft.com/office/drawing/2014/main" val="20000"/>
                    </a:ext>
                  </a:extLst>
                </a:gridCol>
                <a:gridCol w="861775">
                  <a:extLst>
                    <a:ext uri="{9D8B030D-6E8A-4147-A177-3AD203B41FA5}">
                      <a16:colId xmlns:a16="http://schemas.microsoft.com/office/drawing/2014/main" val="20001"/>
                    </a:ext>
                  </a:extLst>
                </a:gridCol>
                <a:gridCol w="1148475">
                  <a:extLst>
                    <a:ext uri="{9D8B030D-6E8A-4147-A177-3AD203B41FA5}">
                      <a16:colId xmlns:a16="http://schemas.microsoft.com/office/drawing/2014/main" val="20002"/>
                    </a:ext>
                  </a:extLst>
                </a:gridCol>
              </a:tblGrid>
              <a:tr h="610150">
                <a:tc>
                  <a:txBody>
                    <a:bodyPr/>
                    <a:lstStyle/>
                    <a:p>
                      <a:pPr marL="0" lvl="0" indent="0" algn="l" rtl="0">
                        <a:spcBef>
                          <a:spcPts val="0"/>
                        </a:spcBef>
                        <a:spcAft>
                          <a:spcPts val="0"/>
                        </a:spcAft>
                        <a:buNone/>
                      </a:pPr>
                      <a:r>
                        <a:rPr lang="en-US" b="1"/>
                        <a:t>Frequency of</a:t>
                      </a:r>
                      <a:endParaRPr b="1"/>
                    </a:p>
                    <a:p>
                      <a:pPr marL="0" lvl="0" indent="0" algn="l" rtl="0">
                        <a:spcBef>
                          <a:spcPts val="0"/>
                        </a:spcBef>
                        <a:spcAft>
                          <a:spcPts val="0"/>
                        </a:spcAft>
                        <a:buNone/>
                      </a:pPr>
                      <a:r>
                        <a:rPr lang="en-US" b="1">
                          <a:solidFill>
                            <a:srgbClr val="980000"/>
                          </a:solidFill>
                        </a:rPr>
                        <a:t>Bus</a:t>
                      </a:r>
                      <a:endParaRPr b="1">
                        <a:solidFill>
                          <a:srgbClr val="980000"/>
                        </a:solidFill>
                      </a:endParaRPr>
                    </a:p>
                  </a:txBody>
                  <a:tcPr marL="91425" marR="91425" marT="91425" marB="91425"/>
                </a:tc>
                <a:tc>
                  <a:txBody>
                    <a:bodyPr/>
                    <a:lstStyle/>
                    <a:p>
                      <a:pPr marL="0" lvl="0" indent="0" algn="l" rtl="0">
                        <a:spcBef>
                          <a:spcPts val="0"/>
                        </a:spcBef>
                        <a:spcAft>
                          <a:spcPts val="0"/>
                        </a:spcAft>
                        <a:buNone/>
                      </a:pPr>
                      <a:r>
                        <a:rPr lang="en-US" b="1"/>
                        <a:t>Counts</a:t>
                      </a:r>
                      <a:endParaRPr b="1"/>
                    </a:p>
                  </a:txBody>
                  <a:tcPr marL="91425" marR="91425" marT="91425" marB="91425"/>
                </a:tc>
                <a:tc>
                  <a:txBody>
                    <a:bodyPr/>
                    <a:lstStyle/>
                    <a:p>
                      <a:pPr marL="0" lvl="0" indent="0" algn="l" rtl="0">
                        <a:spcBef>
                          <a:spcPts val="0"/>
                        </a:spcBef>
                        <a:spcAft>
                          <a:spcPts val="0"/>
                        </a:spcAft>
                        <a:buNone/>
                      </a:pPr>
                      <a:r>
                        <a:rPr lang="en-US" b="1"/>
                        <a:t>Proportion</a:t>
                      </a:r>
                      <a:endParaRPr b="1"/>
                    </a:p>
                  </a:txBody>
                  <a:tcPr marL="91425" marR="91425" marT="91425" marB="91425"/>
                </a:tc>
                <a:extLst>
                  <a:ext uri="{0D108BD9-81ED-4DB2-BD59-A6C34878D82A}">
                    <a16:rowId xmlns:a16="http://schemas.microsoft.com/office/drawing/2014/main" val="10000"/>
                  </a:ext>
                </a:extLst>
              </a:tr>
              <a:tr h="397725">
                <a:tc>
                  <a:txBody>
                    <a:bodyPr/>
                    <a:lstStyle/>
                    <a:p>
                      <a:pPr marL="0" lvl="0" indent="0" algn="l" rtl="0">
                        <a:spcBef>
                          <a:spcPts val="0"/>
                        </a:spcBef>
                        <a:spcAft>
                          <a:spcPts val="0"/>
                        </a:spcAft>
                        <a:buNone/>
                      </a:pPr>
                      <a:r>
                        <a:rPr lang="en-US"/>
                        <a:t>Daily</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2201</a:t>
                      </a:r>
                      <a:endParaRPr/>
                    </a:p>
                  </a:txBody>
                  <a:tcPr marL="91425" marR="91425" marT="91425" marB="91425"/>
                </a:tc>
                <a:tc>
                  <a:txBody>
                    <a:bodyPr/>
                    <a:lstStyle/>
                    <a:p>
                      <a:pPr marL="0" lvl="0" indent="0" algn="l" rtl="0">
                        <a:spcBef>
                          <a:spcPts val="0"/>
                        </a:spcBef>
                        <a:spcAft>
                          <a:spcPts val="0"/>
                        </a:spcAft>
                        <a:buNone/>
                      </a:pPr>
                      <a:r>
                        <a:rPr lang="en-US"/>
                        <a:t>1.95</a:t>
                      </a:r>
                      <a:endParaRPr/>
                    </a:p>
                  </a:txBody>
                  <a:tcPr marL="91425" marR="91425" marT="91425" marB="91425"/>
                </a:tc>
                <a:extLst>
                  <a:ext uri="{0D108BD9-81ED-4DB2-BD59-A6C34878D82A}">
                    <a16:rowId xmlns:a16="http://schemas.microsoft.com/office/drawing/2014/main" val="10001"/>
                  </a:ext>
                </a:extLst>
              </a:tr>
              <a:tr h="397725">
                <a:tc>
                  <a:txBody>
                    <a:bodyPr/>
                    <a:lstStyle/>
                    <a:p>
                      <a:pPr marL="0" lvl="0" indent="0" algn="l" rtl="0">
                        <a:spcBef>
                          <a:spcPts val="0"/>
                        </a:spcBef>
                        <a:spcAft>
                          <a:spcPts val="0"/>
                        </a:spcAft>
                        <a:buNone/>
                      </a:pPr>
                      <a:r>
                        <a:rPr lang="en-US"/>
                        <a:t>A few times a week</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2565</a:t>
                      </a:r>
                      <a:endParaRPr/>
                    </a:p>
                  </a:txBody>
                  <a:tcPr marL="91425" marR="91425" marT="91425" marB="91425"/>
                </a:tc>
                <a:tc>
                  <a:txBody>
                    <a:bodyPr/>
                    <a:lstStyle/>
                    <a:p>
                      <a:pPr marL="0" lvl="0" indent="0" algn="l" rtl="0">
                        <a:spcBef>
                          <a:spcPts val="0"/>
                        </a:spcBef>
                        <a:spcAft>
                          <a:spcPts val="0"/>
                        </a:spcAft>
                        <a:buNone/>
                      </a:pPr>
                      <a:r>
                        <a:rPr lang="en-US"/>
                        <a:t>2.27</a:t>
                      </a:r>
                      <a:endParaRPr/>
                    </a:p>
                  </a:txBody>
                  <a:tcPr marL="91425" marR="91425" marT="91425" marB="91425"/>
                </a:tc>
                <a:extLst>
                  <a:ext uri="{0D108BD9-81ED-4DB2-BD59-A6C34878D82A}">
                    <a16:rowId xmlns:a16="http://schemas.microsoft.com/office/drawing/2014/main" val="10002"/>
                  </a:ext>
                </a:extLst>
              </a:tr>
              <a:tr h="397725">
                <a:tc>
                  <a:txBody>
                    <a:bodyPr/>
                    <a:lstStyle/>
                    <a:p>
                      <a:pPr marL="0" lvl="0" indent="0" algn="l" rtl="0">
                        <a:spcBef>
                          <a:spcPts val="0"/>
                        </a:spcBef>
                        <a:spcAft>
                          <a:spcPts val="0"/>
                        </a:spcAft>
                        <a:buNone/>
                      </a:pPr>
                      <a:r>
                        <a:rPr lang="en-US"/>
                        <a:t>A few times a month</a:t>
                      </a:r>
                      <a:endParaRPr/>
                    </a:p>
                  </a:txBody>
                  <a:tcPr marL="91425" marR="91425" marT="91425" marB="91425"/>
                </a:tc>
                <a:tc>
                  <a:txBody>
                    <a:bodyPr/>
                    <a:lstStyle/>
                    <a:p>
                      <a:pPr marL="0" lvl="0" indent="0" algn="l" rtl="0">
                        <a:spcBef>
                          <a:spcPts val="0"/>
                        </a:spcBef>
                        <a:spcAft>
                          <a:spcPts val="0"/>
                        </a:spcAft>
                        <a:buNone/>
                      </a:pPr>
                      <a:r>
                        <a:rPr lang="en-US"/>
                        <a:t>3082</a:t>
                      </a:r>
                      <a:endParaRPr/>
                    </a:p>
                  </a:txBody>
                  <a:tcPr marL="91425" marR="91425" marT="91425" marB="91425"/>
                </a:tc>
                <a:tc>
                  <a:txBody>
                    <a:bodyPr/>
                    <a:lstStyle/>
                    <a:p>
                      <a:pPr marL="0" lvl="0" indent="0" algn="l" rtl="0">
                        <a:spcBef>
                          <a:spcPts val="0"/>
                        </a:spcBef>
                        <a:spcAft>
                          <a:spcPts val="0"/>
                        </a:spcAft>
                        <a:buNone/>
                      </a:pPr>
                      <a:r>
                        <a:rPr lang="en-US"/>
                        <a:t>2.73</a:t>
                      </a:r>
                      <a:endParaRPr/>
                    </a:p>
                  </a:txBody>
                  <a:tcPr marL="91425" marR="91425" marT="91425" marB="91425"/>
                </a:tc>
                <a:extLst>
                  <a:ext uri="{0D108BD9-81ED-4DB2-BD59-A6C34878D82A}">
                    <a16:rowId xmlns:a16="http://schemas.microsoft.com/office/drawing/2014/main" val="10003"/>
                  </a:ext>
                </a:extLst>
              </a:tr>
              <a:tr h="397725">
                <a:tc>
                  <a:txBody>
                    <a:bodyPr/>
                    <a:lstStyle/>
                    <a:p>
                      <a:pPr marL="0" lvl="0" indent="0" algn="l" rtl="0">
                        <a:spcBef>
                          <a:spcPts val="0"/>
                        </a:spcBef>
                        <a:spcAft>
                          <a:spcPts val="0"/>
                        </a:spcAft>
                        <a:buNone/>
                      </a:pPr>
                      <a:r>
                        <a:rPr lang="en-US"/>
                        <a:t>A few times a year</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15927</a:t>
                      </a:r>
                      <a:endParaRPr/>
                    </a:p>
                  </a:txBody>
                  <a:tcPr marL="91425" marR="91425" marT="91425" marB="91425"/>
                </a:tc>
                <a:tc>
                  <a:txBody>
                    <a:bodyPr/>
                    <a:lstStyle/>
                    <a:p>
                      <a:pPr marL="0" lvl="0" indent="0" algn="l" rtl="0">
                        <a:spcBef>
                          <a:spcPts val="0"/>
                        </a:spcBef>
                        <a:spcAft>
                          <a:spcPts val="0"/>
                        </a:spcAft>
                        <a:buNone/>
                      </a:pPr>
                      <a:r>
                        <a:rPr lang="en-US"/>
                        <a:t>14.11</a:t>
                      </a:r>
                      <a:endParaRPr/>
                    </a:p>
                  </a:txBody>
                  <a:tcPr marL="91425" marR="91425" marT="91425" marB="91425"/>
                </a:tc>
                <a:extLst>
                  <a:ext uri="{0D108BD9-81ED-4DB2-BD59-A6C34878D82A}">
                    <a16:rowId xmlns:a16="http://schemas.microsoft.com/office/drawing/2014/main" val="10004"/>
                  </a:ext>
                </a:extLst>
              </a:tr>
              <a:tr h="397725">
                <a:tc>
                  <a:txBody>
                    <a:bodyPr/>
                    <a:lstStyle/>
                    <a:p>
                      <a:pPr marL="0" lvl="0" indent="0" algn="l" rtl="0">
                        <a:spcBef>
                          <a:spcPts val="0"/>
                        </a:spcBef>
                        <a:spcAft>
                          <a:spcPts val="0"/>
                        </a:spcAft>
                        <a:buNone/>
                      </a:pPr>
                      <a:r>
                        <a:rPr lang="en-US"/>
                        <a:t>Never</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89045</a:t>
                      </a:r>
                      <a:endParaRPr/>
                    </a:p>
                  </a:txBody>
                  <a:tcPr marL="91425" marR="91425" marT="91425" marB="91425"/>
                </a:tc>
                <a:tc>
                  <a:txBody>
                    <a:bodyPr/>
                    <a:lstStyle/>
                    <a:p>
                      <a:pPr marL="0" lvl="0" indent="0" algn="l" rtl="0">
                        <a:spcBef>
                          <a:spcPts val="0"/>
                        </a:spcBef>
                        <a:spcAft>
                          <a:spcPts val="0"/>
                        </a:spcAft>
                        <a:buNone/>
                      </a:pPr>
                      <a:r>
                        <a:rPr lang="en-US"/>
                        <a:t>78.92</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13" name="Google Shape;213;p26"/>
          <p:cNvSpPr txBox="1"/>
          <p:nvPr/>
        </p:nvSpPr>
        <p:spPr>
          <a:xfrm>
            <a:off x="27000" y="2677460"/>
            <a:ext cx="90900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C8102E"/>
                </a:solidFill>
                <a:latin typeface="Open Sans"/>
                <a:ea typeface="Open Sans"/>
                <a:cs typeface="Open Sans"/>
                <a:sym typeface="Open Sans"/>
              </a:rPr>
              <a:t>Summary of Analysis &amp; Results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sldNum" idx="12"/>
          </p:nvPr>
        </p:nvSpPr>
        <p:spPr>
          <a:xfrm>
            <a:off x="6553200" y="5715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19" name="Google Shape;219;p27"/>
          <p:cNvSpPr txBox="1"/>
          <p:nvPr/>
        </p:nvSpPr>
        <p:spPr>
          <a:xfrm>
            <a:off x="533400" y="456035"/>
            <a:ext cx="909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C8102E"/>
                </a:solidFill>
                <a:latin typeface="Open Sans"/>
                <a:ea typeface="Open Sans"/>
                <a:cs typeface="Open Sans"/>
                <a:sym typeface="Open Sans"/>
              </a:rPr>
              <a:t>Modes by HH Size</a:t>
            </a:r>
            <a:endParaRPr/>
          </a:p>
        </p:txBody>
      </p:sp>
      <p:pic>
        <p:nvPicPr>
          <p:cNvPr id="220" name="Google Shape;220;p27"/>
          <p:cNvPicPr preferRelativeResize="0"/>
          <p:nvPr/>
        </p:nvPicPr>
        <p:blipFill>
          <a:blip r:embed="rId3">
            <a:alphaModFix/>
          </a:blip>
          <a:stretch>
            <a:fillRect/>
          </a:stretch>
        </p:blipFill>
        <p:spPr>
          <a:xfrm>
            <a:off x="533400" y="3750250"/>
            <a:ext cx="3515825" cy="2169750"/>
          </a:xfrm>
          <a:prstGeom prst="rect">
            <a:avLst/>
          </a:prstGeom>
          <a:noFill/>
          <a:ln>
            <a:noFill/>
          </a:ln>
        </p:spPr>
      </p:pic>
      <p:pic>
        <p:nvPicPr>
          <p:cNvPr id="221" name="Google Shape;221;p27"/>
          <p:cNvPicPr preferRelativeResize="0"/>
          <p:nvPr/>
        </p:nvPicPr>
        <p:blipFill>
          <a:blip r:embed="rId4">
            <a:alphaModFix/>
          </a:blip>
          <a:stretch>
            <a:fillRect/>
          </a:stretch>
        </p:blipFill>
        <p:spPr>
          <a:xfrm>
            <a:off x="4419175" y="1069375"/>
            <a:ext cx="4350625" cy="2216725"/>
          </a:xfrm>
          <a:prstGeom prst="rect">
            <a:avLst/>
          </a:prstGeom>
          <a:noFill/>
          <a:ln>
            <a:noFill/>
          </a:ln>
        </p:spPr>
      </p:pic>
      <p:pic>
        <p:nvPicPr>
          <p:cNvPr id="222" name="Google Shape;222;p27"/>
          <p:cNvPicPr preferRelativeResize="0"/>
          <p:nvPr/>
        </p:nvPicPr>
        <p:blipFill>
          <a:blip r:embed="rId5">
            <a:alphaModFix/>
          </a:blip>
          <a:stretch>
            <a:fillRect/>
          </a:stretch>
        </p:blipFill>
        <p:spPr>
          <a:xfrm>
            <a:off x="533400" y="1069375"/>
            <a:ext cx="3200961" cy="2429175"/>
          </a:xfrm>
          <a:prstGeom prst="rect">
            <a:avLst/>
          </a:prstGeom>
          <a:noFill/>
          <a:ln>
            <a:noFill/>
          </a:ln>
        </p:spPr>
      </p:pic>
      <p:pic>
        <p:nvPicPr>
          <p:cNvPr id="223" name="Google Shape;223;p27"/>
          <p:cNvPicPr preferRelativeResize="0"/>
          <p:nvPr/>
        </p:nvPicPr>
        <p:blipFill>
          <a:blip r:embed="rId6">
            <a:alphaModFix/>
          </a:blip>
          <a:stretch>
            <a:fillRect/>
          </a:stretch>
        </p:blipFill>
        <p:spPr>
          <a:xfrm>
            <a:off x="4743925" y="3638549"/>
            <a:ext cx="3515787" cy="2169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sldNum" idx="12"/>
          </p:nvPr>
        </p:nvSpPr>
        <p:spPr>
          <a:xfrm>
            <a:off x="6553200" y="5715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29" name="Google Shape;229;p28"/>
          <p:cNvSpPr txBox="1"/>
          <p:nvPr/>
        </p:nvSpPr>
        <p:spPr>
          <a:xfrm>
            <a:off x="275100" y="443110"/>
            <a:ext cx="909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C8102E"/>
                </a:solidFill>
                <a:latin typeface="Open Sans"/>
                <a:ea typeface="Open Sans"/>
                <a:cs typeface="Open Sans"/>
                <a:sym typeface="Open Sans"/>
              </a:rPr>
              <a:t>Modes by HH Income</a:t>
            </a:r>
            <a:endParaRPr/>
          </a:p>
        </p:txBody>
      </p:sp>
      <p:pic>
        <p:nvPicPr>
          <p:cNvPr id="230" name="Google Shape;230;p28"/>
          <p:cNvPicPr preferRelativeResize="0"/>
          <p:nvPr/>
        </p:nvPicPr>
        <p:blipFill>
          <a:blip r:embed="rId3">
            <a:alphaModFix/>
          </a:blip>
          <a:stretch>
            <a:fillRect/>
          </a:stretch>
        </p:blipFill>
        <p:spPr>
          <a:xfrm>
            <a:off x="679050" y="3577975"/>
            <a:ext cx="3776699" cy="2330775"/>
          </a:xfrm>
          <a:prstGeom prst="rect">
            <a:avLst/>
          </a:prstGeom>
          <a:noFill/>
          <a:ln>
            <a:noFill/>
          </a:ln>
        </p:spPr>
      </p:pic>
      <p:pic>
        <p:nvPicPr>
          <p:cNvPr id="231" name="Google Shape;231;p28"/>
          <p:cNvPicPr preferRelativeResize="0"/>
          <p:nvPr/>
        </p:nvPicPr>
        <p:blipFill>
          <a:blip r:embed="rId4">
            <a:alphaModFix/>
          </a:blip>
          <a:stretch>
            <a:fillRect/>
          </a:stretch>
        </p:blipFill>
        <p:spPr>
          <a:xfrm>
            <a:off x="4439550" y="1060275"/>
            <a:ext cx="3895683" cy="2266675"/>
          </a:xfrm>
          <a:prstGeom prst="rect">
            <a:avLst/>
          </a:prstGeom>
          <a:noFill/>
          <a:ln>
            <a:noFill/>
          </a:ln>
        </p:spPr>
      </p:pic>
      <p:pic>
        <p:nvPicPr>
          <p:cNvPr id="232" name="Google Shape;232;p28"/>
          <p:cNvPicPr preferRelativeResize="0"/>
          <p:nvPr/>
        </p:nvPicPr>
        <p:blipFill>
          <a:blip r:embed="rId5">
            <a:alphaModFix/>
          </a:blip>
          <a:stretch>
            <a:fillRect/>
          </a:stretch>
        </p:blipFill>
        <p:spPr>
          <a:xfrm>
            <a:off x="619574" y="1075651"/>
            <a:ext cx="3582691" cy="2330775"/>
          </a:xfrm>
          <a:prstGeom prst="rect">
            <a:avLst/>
          </a:prstGeom>
          <a:noFill/>
          <a:ln>
            <a:noFill/>
          </a:ln>
        </p:spPr>
      </p:pic>
      <p:pic>
        <p:nvPicPr>
          <p:cNvPr id="233" name="Google Shape;233;p28"/>
          <p:cNvPicPr preferRelativeResize="0"/>
          <p:nvPr/>
        </p:nvPicPr>
        <p:blipFill>
          <a:blip r:embed="rId6">
            <a:alphaModFix/>
          </a:blip>
          <a:stretch>
            <a:fillRect/>
          </a:stretch>
        </p:blipFill>
        <p:spPr>
          <a:xfrm>
            <a:off x="4455750" y="3507550"/>
            <a:ext cx="4004950" cy="24716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sldNum" idx="12"/>
          </p:nvPr>
        </p:nvSpPr>
        <p:spPr>
          <a:xfrm>
            <a:off x="6553200" y="5715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39" name="Google Shape;239;p29"/>
          <p:cNvSpPr txBox="1"/>
          <p:nvPr/>
        </p:nvSpPr>
        <p:spPr>
          <a:xfrm>
            <a:off x="275100" y="443110"/>
            <a:ext cx="909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C8102E"/>
                </a:solidFill>
                <a:latin typeface="Open Sans"/>
                <a:ea typeface="Open Sans"/>
                <a:cs typeface="Open Sans"/>
                <a:sym typeface="Open Sans"/>
              </a:rPr>
              <a:t>Modes by Travel Day</a:t>
            </a:r>
            <a:endParaRPr/>
          </a:p>
        </p:txBody>
      </p:sp>
      <p:pic>
        <p:nvPicPr>
          <p:cNvPr id="240" name="Google Shape;240;p29"/>
          <p:cNvPicPr preferRelativeResize="0"/>
          <p:nvPr/>
        </p:nvPicPr>
        <p:blipFill>
          <a:blip r:embed="rId3">
            <a:alphaModFix/>
          </a:blip>
          <a:stretch>
            <a:fillRect/>
          </a:stretch>
        </p:blipFill>
        <p:spPr>
          <a:xfrm>
            <a:off x="645750" y="3764796"/>
            <a:ext cx="3617875" cy="2232750"/>
          </a:xfrm>
          <a:prstGeom prst="rect">
            <a:avLst/>
          </a:prstGeom>
          <a:noFill/>
          <a:ln>
            <a:noFill/>
          </a:ln>
        </p:spPr>
      </p:pic>
      <p:pic>
        <p:nvPicPr>
          <p:cNvPr id="241" name="Google Shape;241;p29"/>
          <p:cNvPicPr preferRelativeResize="0"/>
          <p:nvPr/>
        </p:nvPicPr>
        <p:blipFill>
          <a:blip r:embed="rId4">
            <a:alphaModFix/>
          </a:blip>
          <a:stretch>
            <a:fillRect/>
          </a:stretch>
        </p:blipFill>
        <p:spPr>
          <a:xfrm>
            <a:off x="645750" y="1098175"/>
            <a:ext cx="3187001" cy="2418575"/>
          </a:xfrm>
          <a:prstGeom prst="rect">
            <a:avLst/>
          </a:prstGeom>
          <a:noFill/>
          <a:ln>
            <a:noFill/>
          </a:ln>
        </p:spPr>
      </p:pic>
      <p:pic>
        <p:nvPicPr>
          <p:cNvPr id="242" name="Google Shape;242;p29"/>
          <p:cNvPicPr preferRelativeResize="0"/>
          <p:nvPr/>
        </p:nvPicPr>
        <p:blipFill>
          <a:blip r:embed="rId5">
            <a:alphaModFix/>
          </a:blip>
          <a:stretch>
            <a:fillRect/>
          </a:stretch>
        </p:blipFill>
        <p:spPr>
          <a:xfrm>
            <a:off x="4572000" y="1153813"/>
            <a:ext cx="4000498" cy="2307300"/>
          </a:xfrm>
          <a:prstGeom prst="rect">
            <a:avLst/>
          </a:prstGeom>
          <a:noFill/>
          <a:ln>
            <a:noFill/>
          </a:ln>
        </p:spPr>
      </p:pic>
      <p:pic>
        <p:nvPicPr>
          <p:cNvPr id="243" name="Google Shape;243;p29"/>
          <p:cNvPicPr preferRelativeResize="0"/>
          <p:nvPr/>
        </p:nvPicPr>
        <p:blipFill>
          <a:blip r:embed="rId6">
            <a:alphaModFix/>
          </a:blip>
          <a:stretch>
            <a:fillRect/>
          </a:stretch>
        </p:blipFill>
        <p:spPr>
          <a:xfrm>
            <a:off x="4675650" y="3498890"/>
            <a:ext cx="3617875" cy="22327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sldNum" idx="12"/>
          </p:nvPr>
        </p:nvSpPr>
        <p:spPr>
          <a:xfrm>
            <a:off x="6553200" y="5715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49" name="Google Shape;249;p30"/>
          <p:cNvSpPr txBox="1"/>
          <p:nvPr/>
        </p:nvSpPr>
        <p:spPr>
          <a:xfrm>
            <a:off x="375725" y="326885"/>
            <a:ext cx="909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C8102E"/>
                </a:solidFill>
                <a:latin typeface="Open Sans"/>
                <a:ea typeface="Open Sans"/>
                <a:cs typeface="Open Sans"/>
                <a:sym typeface="Open Sans"/>
              </a:rPr>
              <a:t>Modes by Area Type</a:t>
            </a:r>
            <a:endParaRPr/>
          </a:p>
        </p:txBody>
      </p:sp>
      <p:pic>
        <p:nvPicPr>
          <p:cNvPr id="250" name="Google Shape;250;p30"/>
          <p:cNvPicPr preferRelativeResize="0"/>
          <p:nvPr/>
        </p:nvPicPr>
        <p:blipFill>
          <a:blip r:embed="rId3">
            <a:alphaModFix/>
          </a:blip>
          <a:stretch>
            <a:fillRect/>
          </a:stretch>
        </p:blipFill>
        <p:spPr>
          <a:xfrm>
            <a:off x="588400" y="3644620"/>
            <a:ext cx="3624150" cy="2236604"/>
          </a:xfrm>
          <a:prstGeom prst="rect">
            <a:avLst/>
          </a:prstGeom>
          <a:noFill/>
          <a:ln>
            <a:noFill/>
          </a:ln>
        </p:spPr>
      </p:pic>
      <p:pic>
        <p:nvPicPr>
          <p:cNvPr id="251" name="Google Shape;251;p30"/>
          <p:cNvPicPr preferRelativeResize="0"/>
          <p:nvPr/>
        </p:nvPicPr>
        <p:blipFill>
          <a:blip r:embed="rId4">
            <a:alphaModFix/>
          </a:blip>
          <a:stretch>
            <a:fillRect/>
          </a:stretch>
        </p:blipFill>
        <p:spPr>
          <a:xfrm>
            <a:off x="4212550" y="901453"/>
            <a:ext cx="4246950" cy="2449450"/>
          </a:xfrm>
          <a:prstGeom prst="rect">
            <a:avLst/>
          </a:prstGeom>
          <a:noFill/>
          <a:ln>
            <a:noFill/>
          </a:ln>
        </p:spPr>
      </p:pic>
      <p:pic>
        <p:nvPicPr>
          <p:cNvPr id="252" name="Google Shape;252;p30"/>
          <p:cNvPicPr preferRelativeResize="0"/>
          <p:nvPr/>
        </p:nvPicPr>
        <p:blipFill>
          <a:blip r:embed="rId5">
            <a:alphaModFix/>
          </a:blip>
          <a:stretch>
            <a:fillRect/>
          </a:stretch>
        </p:blipFill>
        <p:spPr>
          <a:xfrm>
            <a:off x="4351513" y="3578609"/>
            <a:ext cx="3969016" cy="2449450"/>
          </a:xfrm>
          <a:prstGeom prst="rect">
            <a:avLst/>
          </a:prstGeom>
          <a:noFill/>
          <a:ln>
            <a:noFill/>
          </a:ln>
        </p:spPr>
      </p:pic>
      <p:pic>
        <p:nvPicPr>
          <p:cNvPr id="253" name="Google Shape;253;p30"/>
          <p:cNvPicPr preferRelativeResize="0"/>
          <p:nvPr/>
        </p:nvPicPr>
        <p:blipFill>
          <a:blip r:embed="rId6">
            <a:alphaModFix/>
          </a:blip>
          <a:stretch>
            <a:fillRect/>
          </a:stretch>
        </p:blipFill>
        <p:spPr>
          <a:xfrm>
            <a:off x="681500" y="1114300"/>
            <a:ext cx="3050113" cy="2314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sldNum" idx="12"/>
          </p:nvPr>
        </p:nvSpPr>
        <p:spPr>
          <a:xfrm>
            <a:off x="6553200" y="5715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59" name="Google Shape;259;p31"/>
          <p:cNvSpPr txBox="1"/>
          <p:nvPr/>
        </p:nvSpPr>
        <p:spPr>
          <a:xfrm>
            <a:off x="248200" y="326385"/>
            <a:ext cx="909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C8102E"/>
                </a:solidFill>
                <a:latin typeface="Open Sans"/>
                <a:ea typeface="Open Sans"/>
                <a:cs typeface="Open Sans"/>
                <a:sym typeface="Open Sans"/>
              </a:rPr>
              <a:t>Summary...Future Scope...and Limitations</a:t>
            </a:r>
            <a:endParaRPr/>
          </a:p>
        </p:txBody>
      </p:sp>
      <p:sp>
        <p:nvSpPr>
          <p:cNvPr id="260" name="Google Shape;260;p31"/>
          <p:cNvSpPr txBox="1"/>
          <p:nvPr/>
        </p:nvSpPr>
        <p:spPr>
          <a:xfrm>
            <a:off x="495300" y="1080650"/>
            <a:ext cx="8153400" cy="3732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80000"/>
              </a:buClr>
              <a:buSzPts val="1800"/>
              <a:buChar char="●"/>
            </a:pPr>
            <a:r>
              <a:rPr lang="en-US" sz="1800"/>
              <a:t>Frequency of car use is consistently “daily” </a:t>
            </a:r>
            <a:endParaRPr sz="1800"/>
          </a:p>
          <a:p>
            <a:pPr marL="457200" lvl="0" indent="-342900" algn="l" rtl="0">
              <a:spcBef>
                <a:spcPts val="0"/>
              </a:spcBef>
              <a:spcAft>
                <a:spcPts val="0"/>
              </a:spcAft>
              <a:buClr>
                <a:srgbClr val="980000"/>
              </a:buClr>
              <a:buSzPts val="1800"/>
              <a:buChar char="●"/>
            </a:pPr>
            <a:r>
              <a:rPr lang="en-US" sz="1800"/>
              <a:t>Frequency of taxi and bus use is consistently “never”</a:t>
            </a:r>
            <a:endParaRPr sz="1800"/>
          </a:p>
          <a:p>
            <a:pPr marL="457200" lvl="0" indent="-342900" algn="l" rtl="0">
              <a:spcBef>
                <a:spcPts val="0"/>
              </a:spcBef>
              <a:spcAft>
                <a:spcPts val="0"/>
              </a:spcAft>
              <a:buClr>
                <a:srgbClr val="980000"/>
              </a:buClr>
              <a:buSzPts val="1800"/>
              <a:buChar char="●"/>
            </a:pPr>
            <a:r>
              <a:rPr lang="en-US" sz="1800"/>
              <a:t>Frequency of walking is consistently distributed among each variable type</a:t>
            </a:r>
            <a:endParaRPr sz="1800"/>
          </a:p>
          <a:p>
            <a:pPr marL="457200" lvl="0" indent="-342900" algn="l" rtl="0">
              <a:spcBef>
                <a:spcPts val="0"/>
              </a:spcBef>
              <a:spcAft>
                <a:spcPts val="0"/>
              </a:spcAft>
              <a:buClr>
                <a:srgbClr val="980000"/>
              </a:buClr>
              <a:buSzPts val="1800"/>
              <a:buChar char="●"/>
            </a:pPr>
            <a:r>
              <a:rPr lang="en-US" sz="1800">
                <a:solidFill>
                  <a:schemeClr val="dk1"/>
                </a:solidFill>
              </a:rPr>
              <a:t>Mode of travel trends showed to be influenced by</a:t>
            </a:r>
            <a:endParaRPr sz="1800">
              <a:solidFill>
                <a:schemeClr val="dk1"/>
              </a:solidFill>
            </a:endParaRPr>
          </a:p>
          <a:p>
            <a:pPr marL="457200" lvl="0" indent="0" algn="l" rtl="0">
              <a:spcBef>
                <a:spcPts val="0"/>
              </a:spcBef>
              <a:spcAft>
                <a:spcPts val="0"/>
              </a:spcAft>
              <a:buNone/>
            </a:pPr>
            <a:r>
              <a:rPr lang="en-US" sz="1800">
                <a:solidFill>
                  <a:schemeClr val="dk1"/>
                </a:solidFill>
              </a:rPr>
              <a:t>- Household size</a:t>
            </a:r>
            <a:endParaRPr sz="1800">
              <a:solidFill>
                <a:schemeClr val="dk1"/>
              </a:solidFill>
            </a:endParaRPr>
          </a:p>
          <a:p>
            <a:pPr marL="457200" lvl="0" indent="0" algn="l" rtl="0">
              <a:spcBef>
                <a:spcPts val="0"/>
              </a:spcBef>
              <a:spcAft>
                <a:spcPts val="0"/>
              </a:spcAft>
              <a:buNone/>
            </a:pPr>
            <a:r>
              <a:rPr lang="en-US" sz="1800">
                <a:solidFill>
                  <a:schemeClr val="dk1"/>
                </a:solidFill>
              </a:rPr>
              <a:t>- Household income</a:t>
            </a:r>
            <a:endParaRPr sz="1800">
              <a:solidFill>
                <a:schemeClr val="dk1"/>
              </a:solidFill>
            </a:endParaRPr>
          </a:p>
          <a:p>
            <a:pPr marL="457200" lvl="0" indent="0" algn="l" rtl="0">
              <a:spcBef>
                <a:spcPts val="0"/>
              </a:spcBef>
              <a:spcAft>
                <a:spcPts val="0"/>
              </a:spcAft>
              <a:buNone/>
            </a:pPr>
            <a:r>
              <a:rPr lang="en-US" sz="1800">
                <a:solidFill>
                  <a:schemeClr val="dk1"/>
                </a:solidFill>
              </a:rPr>
              <a:t>- Travel day </a:t>
            </a:r>
            <a:endParaRPr sz="1800">
              <a:solidFill>
                <a:schemeClr val="dk1"/>
              </a:solidFill>
            </a:endParaRPr>
          </a:p>
          <a:p>
            <a:pPr marL="457200" lvl="0" indent="0" algn="l" rtl="0">
              <a:spcBef>
                <a:spcPts val="0"/>
              </a:spcBef>
              <a:spcAft>
                <a:spcPts val="0"/>
              </a:spcAft>
              <a:buNone/>
            </a:pPr>
            <a:r>
              <a:rPr lang="en-US" sz="1800">
                <a:solidFill>
                  <a:schemeClr val="dk1"/>
                </a:solidFill>
              </a:rPr>
              <a:t>- Area type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b="1"/>
              <a:t>Limitations </a:t>
            </a:r>
            <a:endParaRPr sz="1800" b="1"/>
          </a:p>
          <a:p>
            <a:pPr marL="457200" lvl="0" indent="-342900" algn="l" rtl="0">
              <a:spcBef>
                <a:spcPts val="0"/>
              </a:spcBef>
              <a:spcAft>
                <a:spcPts val="0"/>
              </a:spcAft>
              <a:buClr>
                <a:srgbClr val="980000"/>
              </a:buClr>
              <a:buSzPts val="1800"/>
              <a:buChar char="●"/>
            </a:pPr>
            <a:r>
              <a:rPr lang="en-US" sz="1800"/>
              <a:t>Variables not present in past recorded dataset (hard to make comparisons)</a:t>
            </a:r>
            <a:endParaRPr sz="1800"/>
          </a:p>
          <a:p>
            <a:pPr marL="457200" lvl="0" indent="0" algn="l" rtl="0">
              <a:spcBef>
                <a:spcPts val="0"/>
              </a:spcBef>
              <a:spcAft>
                <a:spcPts val="0"/>
              </a:spcAft>
              <a:buNone/>
            </a:pPr>
            <a:endParaRPr sz="1800"/>
          </a:p>
          <a:p>
            <a:pPr marL="0" lvl="0" indent="0" algn="l" rtl="0">
              <a:spcBef>
                <a:spcPts val="0"/>
              </a:spcBef>
              <a:spcAft>
                <a:spcPts val="0"/>
              </a:spcAft>
              <a:buNone/>
            </a:pPr>
            <a:r>
              <a:rPr lang="en-US" sz="1800" b="1"/>
              <a:t>Future Scope</a:t>
            </a:r>
            <a:endParaRPr sz="1800" b="1"/>
          </a:p>
          <a:p>
            <a:pPr marL="457200" lvl="0" indent="-342900" algn="l" rtl="0">
              <a:spcBef>
                <a:spcPts val="0"/>
              </a:spcBef>
              <a:spcAft>
                <a:spcPts val="0"/>
              </a:spcAft>
              <a:buClr>
                <a:srgbClr val="980000"/>
              </a:buClr>
              <a:buSzPts val="1800"/>
              <a:buChar char="●"/>
            </a:pPr>
            <a:r>
              <a:rPr lang="en-US" sz="1800"/>
              <a:t>Interesting response rate</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1524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Introduction </a:t>
            </a:r>
            <a:endParaRPr/>
          </a:p>
        </p:txBody>
      </p:sp>
      <p:sp>
        <p:nvSpPr>
          <p:cNvPr id="93" name="Google Shape;93;p14"/>
          <p:cNvSpPr txBox="1">
            <a:spLocks noGrp="1"/>
          </p:cNvSpPr>
          <p:nvPr>
            <p:ph type="sldNum" idx="12"/>
          </p:nvPr>
        </p:nvSpPr>
        <p:spPr>
          <a:xfrm>
            <a:off x="6553200" y="5715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4" name="Google Shape;94;p14"/>
          <p:cNvPicPr preferRelativeResize="0"/>
          <p:nvPr/>
        </p:nvPicPr>
        <p:blipFill>
          <a:blip r:embed="rId3">
            <a:alphaModFix/>
          </a:blip>
          <a:stretch>
            <a:fillRect/>
          </a:stretch>
        </p:blipFill>
        <p:spPr>
          <a:xfrm>
            <a:off x="4176775" y="2955001"/>
            <a:ext cx="4740124" cy="2760000"/>
          </a:xfrm>
          <a:prstGeom prst="rect">
            <a:avLst/>
          </a:prstGeom>
          <a:noFill/>
          <a:ln>
            <a:noFill/>
          </a:ln>
        </p:spPr>
      </p:pic>
      <p:pic>
        <p:nvPicPr>
          <p:cNvPr id="95" name="Google Shape;95;p14"/>
          <p:cNvPicPr preferRelativeResize="0"/>
          <p:nvPr/>
        </p:nvPicPr>
        <p:blipFill>
          <a:blip r:embed="rId4">
            <a:alphaModFix/>
          </a:blip>
          <a:stretch>
            <a:fillRect/>
          </a:stretch>
        </p:blipFill>
        <p:spPr>
          <a:xfrm>
            <a:off x="457200" y="1295400"/>
            <a:ext cx="3474351" cy="2605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a:spLocks noGrp="1"/>
          </p:cNvSpPr>
          <p:nvPr>
            <p:ph type="sldNum" idx="12"/>
          </p:nvPr>
        </p:nvSpPr>
        <p:spPr>
          <a:xfrm>
            <a:off x="6553200" y="5715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66" name="Google Shape;266;p32"/>
          <p:cNvPicPr preferRelativeResize="0"/>
          <p:nvPr/>
        </p:nvPicPr>
        <p:blipFill>
          <a:blip r:embed="rId3">
            <a:alphaModFix/>
          </a:blip>
          <a:stretch>
            <a:fillRect/>
          </a:stretch>
        </p:blipFill>
        <p:spPr>
          <a:xfrm>
            <a:off x="91175" y="889900"/>
            <a:ext cx="7534275" cy="4486275"/>
          </a:xfrm>
          <a:prstGeom prst="rect">
            <a:avLst/>
          </a:prstGeom>
          <a:noFill/>
          <a:ln>
            <a:noFill/>
          </a:ln>
        </p:spPr>
      </p:pic>
      <p:pic>
        <p:nvPicPr>
          <p:cNvPr id="267" name="Google Shape;267;p32"/>
          <p:cNvPicPr preferRelativeResize="0"/>
          <p:nvPr/>
        </p:nvPicPr>
        <p:blipFill rotWithShape="1">
          <a:blip r:embed="rId4">
            <a:alphaModFix/>
          </a:blip>
          <a:srcRect l="67482" t="35132" r="7603" b="28347"/>
          <a:stretch/>
        </p:blipFill>
        <p:spPr>
          <a:xfrm>
            <a:off x="5487150" y="3618950"/>
            <a:ext cx="2930626" cy="2416524"/>
          </a:xfrm>
          <a:prstGeom prst="rect">
            <a:avLst/>
          </a:prstGeom>
          <a:noFill/>
          <a:ln>
            <a:noFill/>
          </a:ln>
        </p:spPr>
      </p:pic>
      <p:sp>
        <p:nvSpPr>
          <p:cNvPr id="268" name="Google Shape;268;p32"/>
          <p:cNvSpPr txBox="1"/>
          <p:nvPr/>
        </p:nvSpPr>
        <p:spPr>
          <a:xfrm>
            <a:off x="507600" y="197735"/>
            <a:ext cx="909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C8102E"/>
                </a:solidFill>
                <a:latin typeface="Open Sans"/>
                <a:ea typeface="Open Sans"/>
                <a:cs typeface="Open Sans"/>
                <a:sym typeface="Open Sans"/>
              </a:rPr>
              <a:t>NHTS Response Rate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title"/>
          </p:nvPr>
        </p:nvSpPr>
        <p:spPr>
          <a:xfrm>
            <a:off x="457200" y="1524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References </a:t>
            </a:r>
            <a:endParaRPr/>
          </a:p>
        </p:txBody>
      </p:sp>
      <p:sp>
        <p:nvSpPr>
          <p:cNvPr id="274" name="Google Shape;274;p33"/>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75" name="Google Shape;275;p33"/>
          <p:cNvSpPr txBox="1">
            <a:spLocks noGrp="1"/>
          </p:cNvSpPr>
          <p:nvPr>
            <p:ph type="body" idx="1"/>
          </p:nvPr>
        </p:nvSpPr>
        <p:spPr>
          <a:xfrm>
            <a:off x="457200" y="1143000"/>
            <a:ext cx="7620000" cy="4114800"/>
          </a:xfrm>
          <a:prstGeom prst="rect">
            <a:avLst/>
          </a:prstGeom>
          <a:noFill/>
          <a:ln>
            <a:noFill/>
          </a:ln>
        </p:spPr>
        <p:txBody>
          <a:bodyPr spcFirstLastPara="1" wrap="square" lIns="91425" tIns="45700" rIns="91425" bIns="45700" anchor="t" anchorCtr="0">
            <a:noAutofit/>
          </a:bodyPr>
          <a:lstStyle/>
          <a:p>
            <a:pPr marL="342900" lvl="0" indent="-325120" algn="l" rtl="0">
              <a:spcBef>
                <a:spcPts val="0"/>
              </a:spcBef>
              <a:spcAft>
                <a:spcPts val="0"/>
              </a:spcAft>
              <a:buClr>
                <a:srgbClr val="980000"/>
              </a:buClr>
              <a:buSzPts val="1800"/>
              <a:buChar char="•"/>
            </a:pPr>
            <a:r>
              <a:rPr lang="en-US" sz="1800" u="sng">
                <a:solidFill>
                  <a:schemeClr val="hlink"/>
                </a:solidFill>
                <a:highlight>
                  <a:schemeClr val="lt1"/>
                </a:highlight>
                <a:hlinkClick r:id="rId3"/>
              </a:rPr>
              <a:t>https://www.bts.gov/archive/publications/america_on_the_go/long_distance_transportation_patterns/entire</a:t>
            </a:r>
            <a:endParaRPr sz="1800">
              <a:solidFill>
                <a:schemeClr val="dk1"/>
              </a:solidFill>
              <a:highlight>
                <a:schemeClr val="lt1"/>
              </a:highlight>
            </a:endParaRPr>
          </a:p>
          <a:p>
            <a:pPr marL="342900" lvl="0" indent="-365760" algn="l" rtl="0">
              <a:spcBef>
                <a:spcPts val="360"/>
              </a:spcBef>
              <a:spcAft>
                <a:spcPts val="0"/>
              </a:spcAft>
              <a:buClr>
                <a:srgbClr val="980000"/>
              </a:buClr>
              <a:buSzPts val="1800"/>
              <a:buChar char="•"/>
            </a:pPr>
            <a:r>
              <a:rPr lang="en-US" sz="1800" u="sng">
                <a:solidFill>
                  <a:schemeClr val="hlink"/>
                </a:solidFill>
                <a:highlight>
                  <a:schemeClr val="lt1"/>
                </a:highlight>
                <a:latin typeface="Arial"/>
                <a:ea typeface="Arial"/>
                <a:cs typeface="Arial"/>
                <a:sym typeface="Arial"/>
                <a:hlinkClick r:id="rId4"/>
              </a:rPr>
              <a:t>https://www.fhwa.dot.gov/policy/modalchoice/chap3.cfm</a:t>
            </a:r>
            <a:endParaRPr sz="1800">
              <a:solidFill>
                <a:schemeClr val="dk1"/>
              </a:solidFill>
            </a:endParaRPr>
          </a:p>
          <a:p>
            <a:pPr marL="342900" lvl="0" indent="-365760" algn="l" rtl="0">
              <a:spcBef>
                <a:spcPts val="360"/>
              </a:spcBef>
              <a:spcAft>
                <a:spcPts val="0"/>
              </a:spcAft>
              <a:buClr>
                <a:srgbClr val="980000"/>
              </a:buClr>
              <a:buSzPts val="1800"/>
              <a:buChar char="•"/>
            </a:pPr>
            <a:r>
              <a:rPr lang="en-US" sz="1800">
                <a:solidFill>
                  <a:schemeClr val="dk1"/>
                </a:solidFill>
              </a:rPr>
              <a:t>more in the paper</a:t>
            </a:r>
            <a:endParaRPr sz="1800">
              <a:solidFill>
                <a:schemeClr val="dk1"/>
              </a:solidFill>
            </a:endParaRPr>
          </a:p>
          <a:p>
            <a:pPr marL="342900" lvl="0" indent="-271780" algn="l" rtl="0">
              <a:spcBef>
                <a:spcPts val="280"/>
              </a:spcBef>
              <a:spcAft>
                <a:spcPts val="0"/>
              </a:spcAft>
              <a:buClr>
                <a:srgbClr val="C8102E"/>
              </a:buClr>
              <a:buSzPts val="1120"/>
              <a:buNone/>
            </a:pPr>
            <a:endParaRPr sz="1400">
              <a:solidFill>
                <a:schemeClr val="dk1"/>
              </a:solidFill>
            </a:endParaRPr>
          </a:p>
          <a:p>
            <a:pPr marL="342900" lvl="0" indent="-210820" algn="l" rtl="0">
              <a:spcBef>
                <a:spcPts val="520"/>
              </a:spcBef>
              <a:spcAft>
                <a:spcPts val="0"/>
              </a:spcAft>
              <a:buClr>
                <a:srgbClr val="C8102E"/>
              </a:buClr>
              <a:buSzPts val="2080"/>
              <a:buNone/>
            </a:pP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a:spLocks noGrp="1"/>
          </p:cNvSpPr>
          <p:nvPr>
            <p:ph type="title"/>
          </p:nvPr>
        </p:nvSpPr>
        <p:spPr>
          <a:xfrm>
            <a:off x="685800" y="1236975"/>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a:t>THANK YOU!</a:t>
            </a:r>
            <a:endParaRPr sz="4800"/>
          </a:p>
        </p:txBody>
      </p:sp>
      <p:sp>
        <p:nvSpPr>
          <p:cNvPr id="281" name="Google Shape;281;p34"/>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82" name="Google Shape;282;p34"/>
          <p:cNvPicPr preferRelativeResize="0"/>
          <p:nvPr/>
        </p:nvPicPr>
        <p:blipFill>
          <a:blip r:embed="rId3">
            <a:alphaModFix/>
          </a:blip>
          <a:stretch>
            <a:fillRect/>
          </a:stretch>
        </p:blipFill>
        <p:spPr>
          <a:xfrm>
            <a:off x="2398938" y="2379975"/>
            <a:ext cx="4346125" cy="3491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152400"/>
            <a:ext cx="8001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Data Source</a:t>
            </a:r>
            <a:endParaRPr/>
          </a:p>
        </p:txBody>
      </p:sp>
      <p:sp>
        <p:nvSpPr>
          <p:cNvPr id="102" name="Google Shape;102;p15"/>
          <p:cNvSpPr txBox="1">
            <a:spLocks noGrp="1"/>
          </p:cNvSpPr>
          <p:nvPr>
            <p:ph type="body" idx="1"/>
          </p:nvPr>
        </p:nvSpPr>
        <p:spPr>
          <a:xfrm>
            <a:off x="304800" y="1093597"/>
            <a:ext cx="76200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320"/>
              </a:spcBef>
              <a:spcAft>
                <a:spcPts val="0"/>
              </a:spcAft>
              <a:buClr>
                <a:srgbClr val="980000"/>
              </a:buClr>
              <a:buSzPts val="1280"/>
              <a:buChar char="●"/>
            </a:pPr>
            <a:r>
              <a:rPr lang="en-US" sz="1600" b="1">
                <a:solidFill>
                  <a:schemeClr val="dk1"/>
                </a:solidFill>
              </a:rPr>
              <a:t>2017 National Household Travel Survey (NHTS)</a:t>
            </a:r>
            <a:endParaRPr sz="1600" b="1">
              <a:solidFill>
                <a:schemeClr val="dk1"/>
              </a:solidFill>
            </a:endParaRPr>
          </a:p>
          <a:p>
            <a:pPr marL="342900" lvl="0" indent="-342900" algn="l" rtl="0">
              <a:spcBef>
                <a:spcPts val="320"/>
              </a:spcBef>
              <a:spcAft>
                <a:spcPts val="0"/>
              </a:spcAft>
              <a:buClr>
                <a:srgbClr val="980000"/>
              </a:buClr>
              <a:buSzPts val="1280"/>
              <a:buChar char="●"/>
            </a:pPr>
            <a:r>
              <a:rPr lang="en-US" sz="1600">
                <a:solidFill>
                  <a:schemeClr val="dk1"/>
                </a:solidFill>
              </a:rPr>
              <a:t>4 data files</a:t>
            </a:r>
            <a:endParaRPr sz="1600">
              <a:solidFill>
                <a:schemeClr val="dk1"/>
              </a:solidFill>
            </a:endParaRPr>
          </a:p>
          <a:p>
            <a:pPr marL="742950" lvl="1" indent="-234950" algn="l" rtl="0">
              <a:spcBef>
                <a:spcPts val="320"/>
              </a:spcBef>
              <a:spcAft>
                <a:spcPts val="0"/>
              </a:spcAft>
              <a:buSzPts val="1280"/>
              <a:buChar char="○"/>
            </a:pPr>
            <a:r>
              <a:rPr lang="en-US" sz="1600" b="1">
                <a:solidFill>
                  <a:schemeClr val="dk1"/>
                </a:solidFill>
              </a:rPr>
              <a:t>household [129,696:58]</a:t>
            </a:r>
            <a:r>
              <a:rPr lang="en-US" sz="1600">
                <a:solidFill>
                  <a:schemeClr val="dk1"/>
                </a:solidFill>
              </a:rPr>
              <a:t>;vehicle; person; trip</a:t>
            </a:r>
            <a:endParaRPr sz="1600">
              <a:solidFill>
                <a:schemeClr val="dk1"/>
              </a:solidFill>
            </a:endParaRPr>
          </a:p>
          <a:p>
            <a:pPr marL="342900" lvl="0" indent="-363220" algn="l" rtl="0">
              <a:spcBef>
                <a:spcPts val="320"/>
              </a:spcBef>
              <a:spcAft>
                <a:spcPts val="0"/>
              </a:spcAft>
              <a:buClr>
                <a:srgbClr val="980000"/>
              </a:buClr>
              <a:buSzPts val="1600"/>
              <a:buChar char="●"/>
            </a:pPr>
            <a:r>
              <a:rPr lang="en-US" sz="1600" b="1">
                <a:solidFill>
                  <a:schemeClr val="dk1"/>
                </a:solidFill>
              </a:rPr>
              <a:t>Variables </a:t>
            </a:r>
            <a:r>
              <a:rPr lang="en-US" sz="1600">
                <a:solidFill>
                  <a:schemeClr val="dk1"/>
                </a:solidFill>
              </a:rPr>
              <a:t>used</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HouseID: </a:t>
            </a:r>
            <a:r>
              <a:rPr lang="en-US" sz="1600">
                <a:solidFill>
                  <a:schemeClr val="dk1"/>
                </a:solidFill>
              </a:rPr>
              <a:t>Household Identifier</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HHSTATE: </a:t>
            </a:r>
            <a:r>
              <a:rPr lang="en-US" sz="1600">
                <a:solidFill>
                  <a:schemeClr val="dk1"/>
                </a:solidFill>
              </a:rPr>
              <a:t>Household State</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HHFAMINC: </a:t>
            </a:r>
            <a:r>
              <a:rPr lang="en-US" sz="1600">
                <a:solidFill>
                  <a:schemeClr val="dk1"/>
                </a:solidFill>
              </a:rPr>
              <a:t>Household Income</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HHSIZE:</a:t>
            </a:r>
            <a:r>
              <a:rPr lang="en-US" sz="1600">
                <a:solidFill>
                  <a:schemeClr val="dk1"/>
                </a:solidFill>
              </a:rPr>
              <a:t> Count of household members</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TRAVDAY: </a:t>
            </a:r>
            <a:r>
              <a:rPr lang="en-US" sz="1600">
                <a:solidFill>
                  <a:schemeClr val="dk1"/>
                </a:solidFill>
              </a:rPr>
              <a:t>Travel day - day of week</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URBRUR: </a:t>
            </a:r>
            <a:r>
              <a:rPr lang="en-US" sz="1600">
                <a:solidFill>
                  <a:schemeClr val="dk1"/>
                </a:solidFill>
              </a:rPr>
              <a:t>Household in urban/rural area</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CAR: </a:t>
            </a:r>
            <a:r>
              <a:rPr lang="en-US" sz="1600">
                <a:solidFill>
                  <a:schemeClr val="dk1"/>
                </a:solidFill>
              </a:rPr>
              <a:t>Frequency of Personal Vehicle Use for Travel</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TAXI:</a:t>
            </a:r>
            <a:r>
              <a:rPr lang="en-US" sz="1600">
                <a:solidFill>
                  <a:schemeClr val="dk1"/>
                </a:solidFill>
              </a:rPr>
              <a:t> Frequency of Taxi Service or Rideshare Use for Travel</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BUS: </a:t>
            </a:r>
            <a:r>
              <a:rPr lang="en-US" sz="1600">
                <a:solidFill>
                  <a:schemeClr val="dk1"/>
                </a:solidFill>
              </a:rPr>
              <a:t>Frequency of Bus Use for Travel </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TRAIN: </a:t>
            </a:r>
            <a:r>
              <a:rPr lang="en-US" sz="1600">
                <a:solidFill>
                  <a:schemeClr val="dk1"/>
                </a:solidFill>
              </a:rPr>
              <a:t>Frequency of Train Use for Travel</a:t>
            </a:r>
            <a:r>
              <a:rPr lang="en-US" sz="1600" b="1">
                <a:solidFill>
                  <a:schemeClr val="dk1"/>
                </a:solidFill>
              </a:rPr>
              <a:t> </a:t>
            </a:r>
            <a:endParaRPr sz="1600" b="1">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BIKE: </a:t>
            </a:r>
            <a:r>
              <a:rPr lang="en-US" sz="1600">
                <a:solidFill>
                  <a:schemeClr val="dk1"/>
                </a:solidFill>
              </a:rPr>
              <a:t>Frequency of Bicycle Use for Travel</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WALK:</a:t>
            </a:r>
            <a:r>
              <a:rPr lang="en-US" sz="1600">
                <a:solidFill>
                  <a:schemeClr val="dk1"/>
                </a:solidFill>
              </a:rPr>
              <a:t> Frequency of Walking for Travel</a:t>
            </a:r>
            <a:endParaRPr sz="1600">
              <a:solidFill>
                <a:schemeClr val="dk1"/>
              </a:solidFill>
            </a:endParaRPr>
          </a:p>
          <a:p>
            <a:pPr marL="742950" lvl="1" indent="-255269" algn="l" rtl="0">
              <a:spcBef>
                <a:spcPts val="320"/>
              </a:spcBef>
              <a:spcAft>
                <a:spcPts val="0"/>
              </a:spcAft>
              <a:buClr>
                <a:schemeClr val="dk1"/>
              </a:buClr>
              <a:buSzPts val="1600"/>
              <a:buChar char="○"/>
            </a:pPr>
            <a:r>
              <a:rPr lang="en-US" sz="1600" b="1">
                <a:solidFill>
                  <a:schemeClr val="dk1"/>
                </a:solidFill>
              </a:rPr>
              <a:t>PARA:</a:t>
            </a:r>
            <a:r>
              <a:rPr lang="en-US" sz="1600">
                <a:solidFill>
                  <a:schemeClr val="dk1"/>
                </a:solidFill>
              </a:rPr>
              <a:t> Frequency of Paratransit Use for Travel</a:t>
            </a:r>
            <a:endParaRPr sz="1600">
              <a:solidFill>
                <a:schemeClr val="dk1"/>
              </a:solidFill>
            </a:endParaRPr>
          </a:p>
          <a:p>
            <a:pPr marL="0" lvl="0" indent="0" algn="l" rtl="0">
              <a:spcBef>
                <a:spcPts val="320"/>
              </a:spcBef>
              <a:spcAft>
                <a:spcPts val="0"/>
              </a:spcAft>
              <a:buNone/>
            </a:pPr>
            <a:endParaRPr sz="1600">
              <a:solidFill>
                <a:schemeClr val="dk1"/>
              </a:solidFill>
            </a:endParaRPr>
          </a:p>
          <a:p>
            <a:pPr marL="342900" lvl="0" indent="0" algn="l" rtl="0">
              <a:spcBef>
                <a:spcPts val="320"/>
              </a:spcBef>
              <a:spcAft>
                <a:spcPts val="0"/>
              </a:spcAft>
              <a:buNone/>
            </a:pPr>
            <a:endParaRPr sz="1600">
              <a:solidFill>
                <a:schemeClr val="dk1"/>
              </a:solidFill>
            </a:endParaRPr>
          </a:p>
        </p:txBody>
      </p:sp>
      <p:sp>
        <p:nvSpPr>
          <p:cNvPr id="103" name="Google Shape;103;p15"/>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4" name="Google Shape;104;p15"/>
          <p:cNvPicPr preferRelativeResize="0"/>
          <p:nvPr/>
        </p:nvPicPr>
        <p:blipFill>
          <a:blip r:embed="rId3">
            <a:alphaModFix/>
          </a:blip>
          <a:stretch>
            <a:fillRect/>
          </a:stretch>
        </p:blipFill>
        <p:spPr>
          <a:xfrm>
            <a:off x="6306200" y="551650"/>
            <a:ext cx="2594225" cy="2310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457200" y="152400"/>
            <a:ext cx="8001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Objective</a:t>
            </a:r>
            <a:endParaRPr/>
          </a:p>
        </p:txBody>
      </p:sp>
      <p:sp>
        <p:nvSpPr>
          <p:cNvPr id="111" name="Google Shape;111;p16"/>
          <p:cNvSpPr txBox="1">
            <a:spLocks noGrp="1"/>
          </p:cNvSpPr>
          <p:nvPr>
            <p:ph type="body" idx="1"/>
          </p:nvPr>
        </p:nvSpPr>
        <p:spPr>
          <a:xfrm>
            <a:off x="838200" y="1093597"/>
            <a:ext cx="76200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980000"/>
              </a:buClr>
              <a:buSzPts val="1280"/>
              <a:buChar char="•"/>
            </a:pPr>
            <a:r>
              <a:rPr lang="en-US" sz="1600" b="1">
                <a:solidFill>
                  <a:schemeClr val="dk1"/>
                </a:solidFill>
              </a:rPr>
              <a:t>Identify different modes of travel available in the U.S. </a:t>
            </a:r>
            <a:endParaRPr sz="1600" b="1">
              <a:solidFill>
                <a:schemeClr val="dk1"/>
              </a:solidFill>
            </a:endParaRPr>
          </a:p>
          <a:p>
            <a:pPr marL="342900" lvl="0" indent="-342900" algn="l" rtl="0">
              <a:spcBef>
                <a:spcPts val="0"/>
              </a:spcBef>
              <a:spcAft>
                <a:spcPts val="0"/>
              </a:spcAft>
              <a:buClr>
                <a:srgbClr val="980000"/>
              </a:buClr>
              <a:buSzPts val="1280"/>
              <a:buChar char="•"/>
            </a:pPr>
            <a:r>
              <a:rPr lang="en-US" sz="1600" b="1">
                <a:solidFill>
                  <a:schemeClr val="dk1"/>
                </a:solidFill>
              </a:rPr>
              <a:t>Identify variables that could potentially influence mode choice</a:t>
            </a:r>
            <a:endParaRPr sz="1600" b="1">
              <a:solidFill>
                <a:schemeClr val="dk1"/>
              </a:solidFill>
            </a:endParaRPr>
          </a:p>
          <a:p>
            <a:pPr marL="342900" lvl="0" indent="-342900" algn="l" rtl="0">
              <a:spcBef>
                <a:spcPts val="320"/>
              </a:spcBef>
              <a:spcAft>
                <a:spcPts val="0"/>
              </a:spcAft>
              <a:buClr>
                <a:srgbClr val="980000"/>
              </a:buClr>
              <a:buSzPts val="1280"/>
              <a:buChar char="•"/>
            </a:pPr>
            <a:r>
              <a:rPr lang="en-US" sz="1600" b="1">
                <a:solidFill>
                  <a:schemeClr val="dk1"/>
                </a:solidFill>
              </a:rPr>
              <a:t>Explore trends between a particular mode and influential variables</a:t>
            </a:r>
            <a:endParaRPr sz="1600" b="1">
              <a:solidFill>
                <a:schemeClr val="dk1"/>
              </a:solidFill>
            </a:endParaRPr>
          </a:p>
        </p:txBody>
      </p:sp>
      <p:sp>
        <p:nvSpPr>
          <p:cNvPr id="112" name="Google Shape;112;p16"/>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3" name="Google Shape;113;p16"/>
          <p:cNvPicPr preferRelativeResize="0"/>
          <p:nvPr/>
        </p:nvPicPr>
        <p:blipFill>
          <a:blip r:embed="rId3">
            <a:alphaModFix/>
          </a:blip>
          <a:stretch>
            <a:fillRect/>
          </a:stretch>
        </p:blipFill>
        <p:spPr>
          <a:xfrm>
            <a:off x="1737100" y="2035051"/>
            <a:ext cx="5933275" cy="365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57200" y="1524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Methodology </a:t>
            </a:r>
            <a:endParaRPr b="1"/>
          </a:p>
        </p:txBody>
      </p:sp>
      <p:sp>
        <p:nvSpPr>
          <p:cNvPr id="120" name="Google Shape;120;p17"/>
          <p:cNvSpPr txBox="1">
            <a:spLocks noGrp="1"/>
          </p:cNvSpPr>
          <p:nvPr>
            <p:ph type="body" idx="1"/>
          </p:nvPr>
        </p:nvSpPr>
        <p:spPr>
          <a:xfrm>
            <a:off x="457200" y="1143000"/>
            <a:ext cx="76200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80"/>
              <a:buNone/>
            </a:pPr>
            <a:r>
              <a:rPr lang="en-US" sz="1800" b="1">
                <a:solidFill>
                  <a:schemeClr val="dk1"/>
                </a:solidFill>
              </a:rPr>
              <a:t>Literature Review</a:t>
            </a:r>
            <a:endParaRPr sz="1800" b="1">
              <a:solidFill>
                <a:schemeClr val="dk1"/>
              </a:solidFill>
            </a:endParaRPr>
          </a:p>
          <a:p>
            <a:pPr marL="0" lvl="0" indent="0" algn="l" rtl="0">
              <a:spcBef>
                <a:spcPts val="0"/>
              </a:spcBef>
              <a:spcAft>
                <a:spcPts val="0"/>
              </a:spcAft>
              <a:buSzPts val="1280"/>
              <a:buNone/>
            </a:pPr>
            <a:endParaRPr sz="1800" b="1">
              <a:solidFill>
                <a:schemeClr val="dk1"/>
              </a:solidFill>
            </a:endParaRPr>
          </a:p>
          <a:p>
            <a:pPr marL="0" lvl="0" indent="0" algn="l" rtl="0">
              <a:spcBef>
                <a:spcPts val="0"/>
              </a:spcBef>
              <a:spcAft>
                <a:spcPts val="0"/>
              </a:spcAft>
              <a:buSzPts val="1280"/>
              <a:buNone/>
            </a:pPr>
            <a:r>
              <a:rPr lang="en-US" sz="1800" b="1">
                <a:solidFill>
                  <a:schemeClr val="dk1"/>
                </a:solidFill>
              </a:rPr>
              <a:t>Data Cleaning </a:t>
            </a:r>
            <a:endParaRPr sz="1800"/>
          </a:p>
          <a:p>
            <a:pPr marL="742950" lvl="1" indent="-318769" algn="l" rtl="0">
              <a:spcBef>
                <a:spcPts val="320"/>
              </a:spcBef>
              <a:spcAft>
                <a:spcPts val="0"/>
              </a:spcAft>
              <a:buClr>
                <a:srgbClr val="980000"/>
              </a:buClr>
              <a:buSzPts val="1800"/>
              <a:buChar char="•"/>
            </a:pPr>
            <a:r>
              <a:rPr lang="en-US" sz="1800">
                <a:solidFill>
                  <a:schemeClr val="dk1"/>
                </a:solidFill>
              </a:rPr>
              <a:t>filter data to subset of variables needed to perform analysis</a:t>
            </a:r>
            <a:endParaRPr sz="1800">
              <a:solidFill>
                <a:schemeClr val="dk1"/>
              </a:solidFill>
            </a:endParaRPr>
          </a:p>
          <a:p>
            <a:pPr marL="0" lvl="0" indent="0" algn="l" rtl="0">
              <a:spcBef>
                <a:spcPts val="320"/>
              </a:spcBef>
              <a:spcAft>
                <a:spcPts val="0"/>
              </a:spcAft>
              <a:buNone/>
            </a:pPr>
            <a:endParaRPr sz="1800">
              <a:solidFill>
                <a:schemeClr val="dk1"/>
              </a:solidFill>
            </a:endParaRPr>
          </a:p>
          <a:p>
            <a:pPr marL="0" lvl="0" indent="0" algn="l" rtl="0">
              <a:spcBef>
                <a:spcPts val="320"/>
              </a:spcBef>
              <a:spcAft>
                <a:spcPts val="0"/>
              </a:spcAft>
              <a:buNone/>
            </a:pPr>
            <a:r>
              <a:rPr lang="en-US" sz="1800" b="1">
                <a:solidFill>
                  <a:schemeClr val="dk1"/>
                </a:solidFill>
              </a:rPr>
              <a:t>Data Analysis </a:t>
            </a:r>
            <a:endParaRPr sz="1800" b="1">
              <a:solidFill>
                <a:schemeClr val="dk1"/>
              </a:solidFill>
            </a:endParaRPr>
          </a:p>
          <a:p>
            <a:pPr marL="742950" lvl="1" indent="-318769" algn="l" rtl="0">
              <a:spcBef>
                <a:spcPts val="320"/>
              </a:spcBef>
              <a:spcAft>
                <a:spcPts val="0"/>
              </a:spcAft>
              <a:buClr>
                <a:srgbClr val="980000"/>
              </a:buClr>
              <a:buSzPts val="1800"/>
              <a:buChar char="•"/>
            </a:pPr>
            <a:r>
              <a:rPr lang="en-US" sz="1800">
                <a:solidFill>
                  <a:schemeClr val="dk1"/>
                </a:solidFill>
              </a:rPr>
              <a:t>Used the tidyverse package</a:t>
            </a:r>
            <a:endParaRPr sz="1800">
              <a:solidFill>
                <a:schemeClr val="dk1"/>
              </a:solidFill>
            </a:endParaRPr>
          </a:p>
          <a:p>
            <a:pPr marL="742950" lvl="1" indent="-318769" algn="l" rtl="0">
              <a:spcBef>
                <a:spcPts val="320"/>
              </a:spcBef>
              <a:spcAft>
                <a:spcPts val="0"/>
              </a:spcAft>
              <a:buClr>
                <a:srgbClr val="980000"/>
              </a:buClr>
              <a:buSzPts val="1800"/>
              <a:buChar char="•"/>
            </a:pPr>
            <a:r>
              <a:rPr lang="en-US" sz="1800">
                <a:solidFill>
                  <a:schemeClr val="dk1"/>
                </a:solidFill>
              </a:rPr>
              <a:t>Removed NAs</a:t>
            </a:r>
            <a:endParaRPr sz="1800">
              <a:solidFill>
                <a:schemeClr val="dk1"/>
              </a:solidFill>
            </a:endParaRPr>
          </a:p>
          <a:p>
            <a:pPr marL="742950" lvl="1" indent="-318769" algn="l" rtl="0">
              <a:spcBef>
                <a:spcPts val="320"/>
              </a:spcBef>
              <a:spcAft>
                <a:spcPts val="0"/>
              </a:spcAft>
              <a:buClr>
                <a:srgbClr val="980000"/>
              </a:buClr>
              <a:buSzPts val="1800"/>
              <a:buChar char="•"/>
            </a:pPr>
            <a:r>
              <a:rPr lang="en-US" sz="1800">
                <a:solidFill>
                  <a:schemeClr val="dk1"/>
                </a:solidFill>
              </a:rPr>
              <a:t>Reordered levels and changed level names</a:t>
            </a:r>
            <a:endParaRPr sz="1800">
              <a:solidFill>
                <a:schemeClr val="dk1"/>
              </a:solidFill>
            </a:endParaRPr>
          </a:p>
          <a:p>
            <a:pPr marL="742950" lvl="1" indent="-318769" algn="l" rtl="0">
              <a:spcBef>
                <a:spcPts val="320"/>
              </a:spcBef>
              <a:spcAft>
                <a:spcPts val="0"/>
              </a:spcAft>
              <a:buClr>
                <a:srgbClr val="980000"/>
              </a:buClr>
              <a:buSzPts val="1800"/>
              <a:buChar char="•"/>
            </a:pPr>
            <a:r>
              <a:rPr lang="en-US" sz="1800">
                <a:solidFill>
                  <a:schemeClr val="dk1"/>
                </a:solidFill>
              </a:rPr>
              <a:t>Converted variables from numeric to characters</a:t>
            </a:r>
            <a:endParaRPr sz="1800">
              <a:solidFill>
                <a:schemeClr val="dk1"/>
              </a:solidFill>
            </a:endParaRPr>
          </a:p>
          <a:p>
            <a:pPr marL="742950" lvl="1" indent="-318769" algn="l" rtl="0">
              <a:spcBef>
                <a:spcPts val="320"/>
              </a:spcBef>
              <a:spcAft>
                <a:spcPts val="0"/>
              </a:spcAft>
              <a:buClr>
                <a:srgbClr val="980000"/>
              </a:buClr>
              <a:buSzPts val="1800"/>
              <a:buChar char="•"/>
            </a:pPr>
            <a:r>
              <a:rPr lang="en-US" sz="1800">
                <a:solidFill>
                  <a:schemeClr val="dk1"/>
                </a:solidFill>
              </a:rPr>
              <a:t>Created new variables  (mutate function)</a:t>
            </a:r>
            <a:endParaRPr sz="1800">
              <a:solidFill>
                <a:schemeClr val="dk1"/>
              </a:solidFill>
            </a:endParaRPr>
          </a:p>
          <a:p>
            <a:pPr marL="742950" lvl="1" indent="-318769" algn="l" rtl="0">
              <a:spcBef>
                <a:spcPts val="320"/>
              </a:spcBef>
              <a:spcAft>
                <a:spcPts val="0"/>
              </a:spcAft>
              <a:buClr>
                <a:srgbClr val="980000"/>
              </a:buClr>
              <a:buSzPts val="1800"/>
              <a:buChar char="•"/>
            </a:pPr>
            <a:r>
              <a:rPr lang="en-US" sz="1800">
                <a:solidFill>
                  <a:schemeClr val="dk1"/>
                </a:solidFill>
              </a:rPr>
              <a:t>Summarised new dataset</a:t>
            </a:r>
            <a:endParaRPr sz="1800">
              <a:solidFill>
                <a:schemeClr val="dk1"/>
              </a:solidFill>
            </a:endParaRPr>
          </a:p>
          <a:p>
            <a:pPr marL="742950" lvl="1" indent="-318769" algn="l" rtl="0">
              <a:spcBef>
                <a:spcPts val="320"/>
              </a:spcBef>
              <a:spcAft>
                <a:spcPts val="0"/>
              </a:spcAft>
              <a:buClr>
                <a:srgbClr val="980000"/>
              </a:buClr>
              <a:buSzPts val="1800"/>
              <a:buChar char="•"/>
            </a:pPr>
            <a:r>
              <a:rPr lang="en-US" sz="1800">
                <a:solidFill>
                  <a:schemeClr val="dk1"/>
                </a:solidFill>
              </a:rPr>
              <a:t>Visualized results with graphs (ggplot package)</a:t>
            </a:r>
            <a:endParaRPr sz="1800">
              <a:solidFill>
                <a:schemeClr val="dk1"/>
              </a:solidFill>
            </a:endParaRPr>
          </a:p>
          <a:p>
            <a:pPr marL="0" lvl="0" indent="0" algn="l" rtl="0">
              <a:spcBef>
                <a:spcPts val="320"/>
              </a:spcBef>
              <a:spcAft>
                <a:spcPts val="0"/>
              </a:spcAft>
              <a:buNone/>
            </a:pPr>
            <a:endParaRPr sz="1800"/>
          </a:p>
          <a:p>
            <a:pPr marL="342900" lvl="0" indent="-261620" algn="l" rtl="0">
              <a:spcBef>
                <a:spcPts val="320"/>
              </a:spcBef>
              <a:spcAft>
                <a:spcPts val="0"/>
              </a:spcAft>
              <a:buClr>
                <a:srgbClr val="C8102E"/>
              </a:buClr>
              <a:buSzPts val="1280"/>
              <a:buNone/>
            </a:pPr>
            <a:endParaRPr sz="1800">
              <a:solidFill>
                <a:schemeClr val="dk1"/>
              </a:solidFill>
            </a:endParaRPr>
          </a:p>
        </p:txBody>
      </p:sp>
      <p:sp>
        <p:nvSpPr>
          <p:cNvPr id="121" name="Google Shape;121;p17"/>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2" name="Google Shape;122;p17"/>
          <p:cNvPicPr preferRelativeResize="0"/>
          <p:nvPr/>
        </p:nvPicPr>
        <p:blipFill>
          <a:blip r:embed="rId3">
            <a:alphaModFix/>
          </a:blip>
          <a:stretch>
            <a:fillRect/>
          </a:stretch>
        </p:blipFill>
        <p:spPr>
          <a:xfrm>
            <a:off x="6459450" y="3316800"/>
            <a:ext cx="2476650" cy="175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457200" y="1524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Literature Review</a:t>
            </a:r>
            <a:endParaRPr/>
          </a:p>
        </p:txBody>
      </p:sp>
      <p:sp>
        <p:nvSpPr>
          <p:cNvPr id="129" name="Google Shape;129;p18"/>
          <p:cNvSpPr txBox="1">
            <a:spLocks noGrp="1"/>
          </p:cNvSpPr>
          <p:nvPr>
            <p:ph type="body" idx="1"/>
          </p:nvPr>
        </p:nvSpPr>
        <p:spPr>
          <a:xfrm>
            <a:off x="315125" y="1026425"/>
            <a:ext cx="8229600" cy="4114800"/>
          </a:xfrm>
          <a:prstGeom prst="rect">
            <a:avLst/>
          </a:prstGeom>
          <a:noFill/>
          <a:ln>
            <a:noFill/>
          </a:ln>
        </p:spPr>
        <p:txBody>
          <a:bodyPr spcFirstLastPara="1" wrap="square" lIns="91425" tIns="45700" rIns="91425" bIns="45700" anchor="t" anchorCtr="0">
            <a:noAutofit/>
          </a:bodyPr>
          <a:lstStyle/>
          <a:p>
            <a:pPr marL="285750" lvl="1" indent="-298450" algn="l" rtl="0">
              <a:spcBef>
                <a:spcPts val="400"/>
              </a:spcBef>
              <a:spcAft>
                <a:spcPts val="0"/>
              </a:spcAft>
              <a:buSzPts val="1800"/>
              <a:buFont typeface="Open Sans"/>
              <a:buChar char="•"/>
            </a:pPr>
            <a:r>
              <a:rPr lang="en-US" sz="1800">
                <a:solidFill>
                  <a:schemeClr val="dk1"/>
                </a:solidFill>
                <a:highlight>
                  <a:srgbClr val="FFFFFF"/>
                </a:highlight>
              </a:rPr>
              <a:t>Personal vehicle (car) is the predominant mode for all travelers. (BTS, 2006)</a:t>
            </a:r>
            <a:endParaRPr sz="1800">
              <a:solidFill>
                <a:schemeClr val="dk1"/>
              </a:solidFill>
              <a:highlight>
                <a:srgbClr val="FFFFFF"/>
              </a:highlight>
            </a:endParaRPr>
          </a:p>
          <a:p>
            <a:pPr marL="285750" lvl="1" indent="-298450" algn="l" rtl="0">
              <a:spcBef>
                <a:spcPts val="400"/>
              </a:spcBef>
              <a:spcAft>
                <a:spcPts val="0"/>
              </a:spcAft>
              <a:buSzPts val="1800"/>
              <a:buFont typeface="Open Sans"/>
              <a:buChar char="•"/>
            </a:pPr>
            <a:r>
              <a:rPr lang="en-US" sz="1800">
                <a:solidFill>
                  <a:schemeClr val="dk1"/>
                </a:solidFill>
                <a:highlight>
                  <a:srgbClr val="FFFFFF"/>
                </a:highlight>
              </a:rPr>
              <a:t>Rural areas use it for 95% of long-distance trips, while personal vehicle (car)  is used for only 87% of trips originating in urban areas. (BTS, 2006)</a:t>
            </a:r>
            <a:endParaRPr sz="1800">
              <a:solidFill>
                <a:schemeClr val="dk1"/>
              </a:solidFill>
              <a:highlight>
                <a:srgbClr val="FFFFFF"/>
              </a:highlight>
            </a:endParaRPr>
          </a:p>
          <a:p>
            <a:pPr marL="285750" lvl="1" indent="-298450" algn="l" rtl="0">
              <a:spcBef>
                <a:spcPts val="400"/>
              </a:spcBef>
              <a:spcAft>
                <a:spcPts val="0"/>
              </a:spcAft>
              <a:buSzPts val="1800"/>
              <a:buFont typeface="Open Sans"/>
              <a:buChar char="•"/>
            </a:pPr>
            <a:r>
              <a:rPr lang="en-US" sz="1800">
                <a:solidFill>
                  <a:schemeClr val="dk1"/>
                </a:solidFill>
                <a:highlight>
                  <a:srgbClr val="FFFFFF"/>
                </a:highlight>
              </a:rPr>
              <a:t>Similarly, 1% use rail from urban areas, compared to about one-half of 1 percent in rural areas.  (BTS, 2006)</a:t>
            </a:r>
            <a:endParaRPr sz="1800">
              <a:solidFill>
                <a:schemeClr val="dk1"/>
              </a:solidFill>
              <a:highlight>
                <a:srgbClr val="FFFFFF"/>
              </a:highlight>
            </a:endParaRPr>
          </a:p>
          <a:p>
            <a:pPr marL="285750" lvl="1" indent="-298450" algn="l" rtl="0">
              <a:spcBef>
                <a:spcPts val="400"/>
              </a:spcBef>
              <a:spcAft>
                <a:spcPts val="0"/>
              </a:spcAft>
              <a:buSzPts val="1800"/>
              <a:buFont typeface="Open Sans"/>
              <a:buChar char="•"/>
            </a:pPr>
            <a:r>
              <a:rPr lang="en-US" sz="1800">
                <a:solidFill>
                  <a:schemeClr val="dk1"/>
                </a:solidFill>
                <a:highlight>
                  <a:schemeClr val="lt1"/>
                </a:highlight>
              </a:rPr>
              <a:t>Mode choice varies by trip purpose, household income, demographics, population per sq. mi. etc. (FHWA)</a:t>
            </a:r>
            <a:endParaRPr sz="1800">
              <a:solidFill>
                <a:schemeClr val="dk1"/>
              </a:solidFill>
              <a:highlight>
                <a:srgbClr val="FFFFFF"/>
              </a:highlight>
            </a:endParaRPr>
          </a:p>
          <a:p>
            <a:pPr marL="285750" lvl="0" indent="0" algn="l" rtl="0">
              <a:spcBef>
                <a:spcPts val="400"/>
              </a:spcBef>
              <a:spcAft>
                <a:spcPts val="0"/>
              </a:spcAft>
              <a:buNone/>
            </a:pPr>
            <a:endParaRPr sz="1200">
              <a:solidFill>
                <a:schemeClr val="dk1"/>
              </a:solidFill>
              <a:highlight>
                <a:srgbClr val="FFFFFF"/>
              </a:highlight>
            </a:endParaRPr>
          </a:p>
        </p:txBody>
      </p:sp>
      <p:sp>
        <p:nvSpPr>
          <p:cNvPr id="130" name="Google Shape;130;p18"/>
          <p:cNvSpPr txBox="1">
            <a:spLocks noGrp="1"/>
          </p:cNvSpPr>
          <p:nvPr>
            <p:ph type="sldNum" idx="12"/>
          </p:nvPr>
        </p:nvSpPr>
        <p:spPr>
          <a:xfrm>
            <a:off x="6553200" y="57150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31" name="Google Shape;131;p18"/>
          <p:cNvPicPr preferRelativeResize="0"/>
          <p:nvPr/>
        </p:nvPicPr>
        <p:blipFill>
          <a:blip r:embed="rId3">
            <a:alphaModFix/>
          </a:blip>
          <a:stretch>
            <a:fillRect/>
          </a:stretch>
        </p:blipFill>
        <p:spPr>
          <a:xfrm>
            <a:off x="4672700" y="3345975"/>
            <a:ext cx="3760999" cy="266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457200" y="152400"/>
            <a:ext cx="80343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b="1"/>
              <a:t>Mode Choice Across the U.S. 2017</a:t>
            </a:r>
            <a:endParaRPr/>
          </a:p>
        </p:txBody>
      </p:sp>
      <p:sp>
        <p:nvSpPr>
          <p:cNvPr id="138" name="Google Shape;138;p19"/>
          <p:cNvSpPr txBox="1">
            <a:spLocks noGrp="1"/>
          </p:cNvSpPr>
          <p:nvPr>
            <p:ph type="sldNum" idx="12"/>
          </p:nvPr>
        </p:nvSpPr>
        <p:spPr>
          <a:xfrm>
            <a:off x="6553200" y="57150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140" name="Google Shape;140;p19"/>
          <p:cNvGrpSpPr/>
          <p:nvPr/>
        </p:nvGrpSpPr>
        <p:grpSpPr>
          <a:xfrm>
            <a:off x="304800" y="1016975"/>
            <a:ext cx="8523825" cy="5008750"/>
            <a:chOff x="304800" y="1016975"/>
            <a:chExt cx="8523825" cy="5008750"/>
          </a:xfrm>
        </p:grpSpPr>
        <p:pic>
          <p:nvPicPr>
            <p:cNvPr id="141" name="Google Shape;141;p19"/>
            <p:cNvPicPr preferRelativeResize="0"/>
            <p:nvPr/>
          </p:nvPicPr>
          <p:blipFill rotWithShape="1">
            <a:blip r:embed="rId3">
              <a:alphaModFix/>
            </a:blip>
            <a:srcRect r="14478"/>
            <a:stretch/>
          </p:blipFill>
          <p:spPr>
            <a:xfrm>
              <a:off x="304800" y="1016975"/>
              <a:ext cx="4114800" cy="3608600"/>
            </a:xfrm>
            <a:prstGeom prst="rect">
              <a:avLst/>
            </a:prstGeom>
            <a:noFill/>
            <a:ln>
              <a:noFill/>
            </a:ln>
          </p:spPr>
        </p:pic>
        <p:pic>
          <p:nvPicPr>
            <p:cNvPr id="142" name="Google Shape;142;p19"/>
            <p:cNvPicPr preferRelativeResize="0"/>
            <p:nvPr/>
          </p:nvPicPr>
          <p:blipFill rotWithShape="1">
            <a:blip r:embed="rId4">
              <a:alphaModFix/>
            </a:blip>
            <a:srcRect r="14008"/>
            <a:stretch/>
          </p:blipFill>
          <p:spPr>
            <a:xfrm>
              <a:off x="4713825" y="1016975"/>
              <a:ext cx="4114800" cy="3588761"/>
            </a:xfrm>
            <a:prstGeom prst="rect">
              <a:avLst/>
            </a:prstGeom>
            <a:noFill/>
            <a:ln>
              <a:noFill/>
            </a:ln>
          </p:spPr>
        </p:pic>
        <p:sp>
          <p:nvSpPr>
            <p:cNvPr id="143" name="Google Shape;143;p19"/>
            <p:cNvSpPr txBox="1"/>
            <p:nvPr/>
          </p:nvSpPr>
          <p:spPr>
            <a:xfrm>
              <a:off x="1645950" y="4605725"/>
              <a:ext cx="1737300" cy="24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CAR</a:t>
              </a:r>
              <a:endParaRPr b="1"/>
            </a:p>
          </p:txBody>
        </p:sp>
        <p:sp>
          <p:nvSpPr>
            <p:cNvPr id="144" name="Google Shape;144;p19"/>
            <p:cNvSpPr txBox="1"/>
            <p:nvPr/>
          </p:nvSpPr>
          <p:spPr>
            <a:xfrm>
              <a:off x="5978775" y="4605725"/>
              <a:ext cx="1737300" cy="24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WALK</a:t>
              </a:r>
              <a:endParaRPr b="1"/>
            </a:p>
          </p:txBody>
        </p:sp>
        <p:pic>
          <p:nvPicPr>
            <p:cNvPr id="145" name="Google Shape;145;p19"/>
            <p:cNvPicPr preferRelativeResize="0"/>
            <p:nvPr/>
          </p:nvPicPr>
          <p:blipFill>
            <a:blip r:embed="rId5">
              <a:alphaModFix/>
            </a:blip>
            <a:stretch>
              <a:fillRect/>
            </a:stretch>
          </p:blipFill>
          <p:spPr>
            <a:xfrm>
              <a:off x="3667950" y="4163175"/>
              <a:ext cx="2026150" cy="186255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sldNum" idx="12"/>
          </p:nvPr>
        </p:nvSpPr>
        <p:spPr>
          <a:xfrm>
            <a:off x="6553200" y="57150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53" name="Google Shape;153;p20"/>
          <p:cNvSpPr txBox="1">
            <a:spLocks noGrp="1"/>
          </p:cNvSpPr>
          <p:nvPr>
            <p:ph type="title"/>
          </p:nvPr>
        </p:nvSpPr>
        <p:spPr>
          <a:xfrm>
            <a:off x="392850" y="179875"/>
            <a:ext cx="83583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Mode Choice Across the U.S. 2017</a:t>
            </a:r>
            <a:endParaRPr/>
          </a:p>
        </p:txBody>
      </p:sp>
      <p:pic>
        <p:nvPicPr>
          <p:cNvPr id="154" name="Google Shape;154;p20"/>
          <p:cNvPicPr preferRelativeResize="0"/>
          <p:nvPr/>
        </p:nvPicPr>
        <p:blipFill rotWithShape="1">
          <a:blip r:embed="rId3">
            <a:alphaModFix/>
          </a:blip>
          <a:srcRect r="14755"/>
          <a:stretch/>
        </p:blipFill>
        <p:spPr>
          <a:xfrm>
            <a:off x="596350" y="1143000"/>
            <a:ext cx="2438400" cy="2145420"/>
          </a:xfrm>
          <a:prstGeom prst="rect">
            <a:avLst/>
          </a:prstGeom>
          <a:noFill/>
          <a:ln>
            <a:noFill/>
          </a:ln>
        </p:spPr>
      </p:pic>
      <p:pic>
        <p:nvPicPr>
          <p:cNvPr id="155" name="Google Shape;155;p20"/>
          <p:cNvPicPr preferRelativeResize="0"/>
          <p:nvPr/>
        </p:nvPicPr>
        <p:blipFill rotWithShape="1">
          <a:blip r:embed="rId4">
            <a:alphaModFix/>
          </a:blip>
          <a:srcRect r="15333"/>
          <a:stretch/>
        </p:blipFill>
        <p:spPr>
          <a:xfrm>
            <a:off x="596350" y="3621925"/>
            <a:ext cx="2438400" cy="2160025"/>
          </a:xfrm>
          <a:prstGeom prst="rect">
            <a:avLst/>
          </a:prstGeom>
          <a:noFill/>
          <a:ln>
            <a:noFill/>
          </a:ln>
        </p:spPr>
      </p:pic>
      <p:sp>
        <p:nvSpPr>
          <p:cNvPr id="156" name="Google Shape;156;p20"/>
          <p:cNvSpPr txBox="1"/>
          <p:nvPr/>
        </p:nvSpPr>
        <p:spPr>
          <a:xfrm>
            <a:off x="1044800" y="3186600"/>
            <a:ext cx="17373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BUS</a:t>
            </a:r>
            <a:endParaRPr b="1"/>
          </a:p>
        </p:txBody>
      </p:sp>
      <p:sp>
        <p:nvSpPr>
          <p:cNvPr id="157" name="Google Shape;157;p20"/>
          <p:cNvSpPr txBox="1"/>
          <p:nvPr/>
        </p:nvSpPr>
        <p:spPr>
          <a:xfrm>
            <a:off x="933425" y="5715000"/>
            <a:ext cx="1737300" cy="24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BIKE</a:t>
            </a:r>
            <a:endParaRPr b="1"/>
          </a:p>
        </p:txBody>
      </p:sp>
      <p:pic>
        <p:nvPicPr>
          <p:cNvPr id="158" name="Google Shape;158;p20"/>
          <p:cNvPicPr preferRelativeResize="0"/>
          <p:nvPr/>
        </p:nvPicPr>
        <p:blipFill rotWithShape="1">
          <a:blip r:embed="rId5">
            <a:alphaModFix/>
          </a:blip>
          <a:srcRect r="14828"/>
          <a:stretch/>
        </p:blipFill>
        <p:spPr>
          <a:xfrm>
            <a:off x="3310300" y="1143000"/>
            <a:ext cx="2438400" cy="2147222"/>
          </a:xfrm>
          <a:prstGeom prst="rect">
            <a:avLst/>
          </a:prstGeom>
          <a:noFill/>
          <a:ln>
            <a:noFill/>
          </a:ln>
        </p:spPr>
      </p:pic>
      <p:sp>
        <p:nvSpPr>
          <p:cNvPr id="159" name="Google Shape;159;p20"/>
          <p:cNvSpPr txBox="1"/>
          <p:nvPr/>
        </p:nvSpPr>
        <p:spPr>
          <a:xfrm>
            <a:off x="3703350" y="3186600"/>
            <a:ext cx="1737300" cy="24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TAXI</a:t>
            </a:r>
            <a:endParaRPr b="1"/>
          </a:p>
        </p:txBody>
      </p:sp>
      <p:pic>
        <p:nvPicPr>
          <p:cNvPr id="160" name="Google Shape;160;p20"/>
          <p:cNvPicPr preferRelativeResize="0"/>
          <p:nvPr/>
        </p:nvPicPr>
        <p:blipFill rotWithShape="1">
          <a:blip r:embed="rId6">
            <a:alphaModFix/>
          </a:blip>
          <a:srcRect r="12869"/>
          <a:stretch/>
        </p:blipFill>
        <p:spPr>
          <a:xfrm>
            <a:off x="3389025" y="3621925"/>
            <a:ext cx="2438400" cy="2098985"/>
          </a:xfrm>
          <a:prstGeom prst="rect">
            <a:avLst/>
          </a:prstGeom>
          <a:noFill/>
          <a:ln>
            <a:noFill/>
          </a:ln>
        </p:spPr>
      </p:pic>
      <p:sp>
        <p:nvSpPr>
          <p:cNvPr id="161" name="Google Shape;161;p20"/>
          <p:cNvSpPr txBox="1"/>
          <p:nvPr/>
        </p:nvSpPr>
        <p:spPr>
          <a:xfrm>
            <a:off x="3660850" y="5715000"/>
            <a:ext cx="1737300" cy="24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TRAIN</a:t>
            </a:r>
            <a:endParaRPr b="1"/>
          </a:p>
        </p:txBody>
      </p:sp>
      <p:pic>
        <p:nvPicPr>
          <p:cNvPr id="162" name="Google Shape;162;p20"/>
          <p:cNvPicPr preferRelativeResize="0"/>
          <p:nvPr/>
        </p:nvPicPr>
        <p:blipFill>
          <a:blip r:embed="rId7">
            <a:alphaModFix/>
          </a:blip>
          <a:stretch>
            <a:fillRect/>
          </a:stretch>
        </p:blipFill>
        <p:spPr>
          <a:xfrm>
            <a:off x="6276900" y="2724150"/>
            <a:ext cx="2026150" cy="186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339325" y="0"/>
            <a:ext cx="77724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a:t>Mode Choice Frequency</a:t>
            </a:r>
            <a:endParaRPr sz="3000" b="1"/>
          </a:p>
        </p:txBody>
      </p:sp>
      <p:sp>
        <p:nvSpPr>
          <p:cNvPr id="169" name="Google Shape;169;p21"/>
          <p:cNvSpPr txBox="1">
            <a:spLocks noGrp="1"/>
          </p:cNvSpPr>
          <p:nvPr>
            <p:ph type="sldNum" idx="12"/>
          </p:nvPr>
        </p:nvSpPr>
        <p:spPr>
          <a:xfrm>
            <a:off x="6553200" y="57150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70" name="Google Shape;170;p21"/>
          <p:cNvPicPr preferRelativeResize="0"/>
          <p:nvPr/>
        </p:nvPicPr>
        <p:blipFill>
          <a:blip r:embed="rId3">
            <a:alphaModFix/>
          </a:blip>
          <a:stretch>
            <a:fillRect/>
          </a:stretch>
        </p:blipFill>
        <p:spPr>
          <a:xfrm>
            <a:off x="1104575" y="828425"/>
            <a:ext cx="6934851" cy="5201150"/>
          </a:xfrm>
          <a:prstGeom prst="rect">
            <a:avLst/>
          </a:prstGeom>
          <a:noFill/>
          <a:ln>
            <a:noFill/>
          </a:ln>
        </p:spPr>
      </p:pic>
    </p:spTree>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1625</Words>
  <Application>Microsoft Office PowerPoint</Application>
  <PresentationFormat>On-screen Show (4:3)</PresentationFormat>
  <Paragraphs>223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Times</vt:lpstr>
      <vt:lpstr>Open Sans</vt:lpstr>
      <vt:lpstr>Arial</vt:lpstr>
      <vt:lpstr>Calibri</vt:lpstr>
      <vt:lpstr>PowerPoint</vt:lpstr>
      <vt:lpstr>PowerPoint Presentation</vt:lpstr>
      <vt:lpstr>Introduction </vt:lpstr>
      <vt:lpstr>Data Source</vt:lpstr>
      <vt:lpstr>Objective</vt:lpstr>
      <vt:lpstr>Methodology </vt:lpstr>
      <vt:lpstr>Literature Review</vt:lpstr>
      <vt:lpstr>Mode Choice Across the U.S. 2017</vt:lpstr>
      <vt:lpstr>Mode Choice Across the U.S. 2017</vt:lpstr>
      <vt:lpstr>Mode Choice Frequency</vt:lpstr>
      <vt:lpstr>Taxi Frequency Breakdown</vt:lpstr>
      <vt:lpstr>Walk Frequency Breakdown</vt:lpstr>
      <vt:lpstr>Car Frequency  Breakdown</vt:lpstr>
      <vt:lpstr>Bus Frequency Breakdown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 Lawz</dc:creator>
  <cp:lastModifiedBy>Aria Lawz</cp:lastModifiedBy>
  <cp:revision>1</cp:revision>
  <dcterms:modified xsi:type="dcterms:W3CDTF">2018-12-11T17:47:22Z</dcterms:modified>
</cp:coreProperties>
</file>