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58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63" r:id="rId12"/>
    <p:sldId id="262" r:id="rId13"/>
    <p:sldId id="265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7" r:id="rId24"/>
    <p:sldId id="278" r:id="rId25"/>
    <p:sldId id="279" r:id="rId26"/>
    <p:sldId id="280" r:id="rId27"/>
    <p:sldId id="281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322" r:id="rId6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- EB" id="{FE4A9F4A-93FE-8E46-8B0B-3E0DB2ABE5DD}">
          <p14:sldIdLst>
            <p14:sldId id="256"/>
            <p14:sldId id="257"/>
            <p14:sldId id="258"/>
          </p14:sldIdLst>
        </p14:section>
        <p14:section name="Valeria Velásquez-Zapata " id="{E92E9193-41FB-594A-9152-EE8D0CE5007F}">
          <p14:sldIdLst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EB Wlezien" id="{2C46C544-D31F-BA4B-B9C1-D6259892F647}">
          <p14:sldIdLst>
            <p14:sldId id="263"/>
            <p14:sldId id="262"/>
            <p14:sldId id="265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7"/>
            <p14:sldId id="278"/>
            <p14:sldId id="279"/>
            <p14:sldId id="280"/>
            <p14:sldId id="281"/>
          </p14:sldIdLst>
        </p14:section>
        <p14:section name="Coskun Erden" id="{62C47F9F-48A5-C840-9AC4-95A1436C034F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James Klimavicz" id="{C79405EC-E07E-F146-83C4-9CAEF15AC220}">
          <p14:sldIdLst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</p14:sldIdLst>
        </p14:section>
        <p14:section name="Mauricio Serrano" id="{34E85B81-1705-1245-BB3A-1C51C366FC05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32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D59"/>
    <a:srgbClr val="A8901B"/>
    <a:srgbClr val="4BB4B8"/>
    <a:srgbClr val="399FF4"/>
    <a:srgbClr val="919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536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DBD6D-E693-EE46-9B06-2AD25D43C1A1}" type="datetime1">
              <a:rPr lang="en-US" smtClean="0"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7F5B1-F01C-124C-ABD4-6C5DE826D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95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BF854-2929-CA40-B109-D123DF84510F}" type="datetime1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B3B43-0A41-5C42-95C7-866563561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3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B3B43-0A41-5C42-95C7-8665635613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CEE1-5697-47DF-ABEE-175094342B9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0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CEE1-5697-47DF-ABEE-175094342B9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7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CEE1-5697-47DF-ABEE-175094342B9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CEE1-5697-47DF-ABEE-175094342B9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1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9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2095500"/>
            <a:ext cx="6629400" cy="889000"/>
          </a:xfrm>
        </p:spPr>
        <p:txBody>
          <a:bodyPr anchor="b"/>
          <a:lstStyle>
            <a:lvl1pPr>
              <a:defRPr>
                <a:solidFill>
                  <a:srgbClr val="6E625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365500"/>
            <a:ext cx="6248400" cy="1460500"/>
          </a:xfrm>
        </p:spPr>
        <p:txBody>
          <a:bodyPr/>
          <a:lstStyle>
            <a:lvl1pPr marL="0" indent="0">
              <a:buFont typeface="Times" charset="0"/>
              <a:buNone/>
              <a:defRPr sz="2400"/>
            </a:lvl1pPr>
          </a:lstStyle>
          <a:p>
            <a:r>
              <a:rPr lang="en-US" dirty="0" smtClean="0"/>
              <a:t>James Klimavicz</a:t>
            </a:r>
            <a:endParaRPr lang="en-US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12725" y="2907771"/>
            <a:ext cx="184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11" descr="ISU LEFT white.eps"/>
          <p:cNvPicPr>
            <a:picLocks noChangeAspect="1"/>
          </p:cNvPicPr>
          <p:nvPr userDrawn="1"/>
        </p:nvPicPr>
        <p:blipFill>
          <a:blip r:embed="rId2"/>
          <a:srcRect b="38235"/>
          <a:stretch>
            <a:fillRect/>
          </a:stretch>
        </p:blipFill>
        <p:spPr bwMode="auto">
          <a:xfrm>
            <a:off x="533400" y="691886"/>
            <a:ext cx="4724400" cy="32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079500"/>
            <a:ext cx="3657600" cy="381000"/>
          </a:xfr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 dirty="0" smtClean="0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7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5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5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7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9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4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12FC-ABE0-C34B-AF33-2FA4986B8E2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AF2FB-6D25-AF41-8608-90F7F8EA8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55" y="-63411"/>
            <a:ext cx="6934093" cy="577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6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C67C80E-57CA-42DA-A5B7-D67DCC2B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2766ABD-8496-42D0-8704-694CD094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1) Barcelona is the best team in the league, having won 6 times, followed by Real Madrid (2 times) and Atletico de Madrid (1 time)</a:t>
            </a:r>
          </a:p>
          <a:p>
            <a:pPr marL="0" indent="0">
              <a:buNone/>
            </a:pPr>
            <a:r>
              <a:rPr lang="en-US" dirty="0"/>
              <a:t>2) The middle-ranked positions have small differences between which makes them more difficult to predict</a:t>
            </a:r>
          </a:p>
          <a:p>
            <a:pPr marL="0" indent="0">
              <a:buNone/>
            </a:pPr>
            <a:r>
              <a:rPr lang="en-US" dirty="0"/>
              <a:t>3) By half of the season there is a good idea of the top-ranked teams, since them have higher points/week rates throughout the whole season, making the differences with the rest larger every week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442919-0F6E-410D-BEB5-1C29F3B8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9310" y="5258594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</p:spTree>
    <p:extLst>
      <p:ext uri="{BB962C8B-B14F-4D97-AF65-F5344CB8AC3E}">
        <p14:creationId xmlns:p14="http://schemas.microsoft.com/office/powerpoint/2010/main" val="250402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Offensive Style?</a:t>
            </a:r>
            <a:endParaRPr lang="en-US" dirty="0"/>
          </a:p>
        </p:txBody>
      </p:sp>
      <p:pic>
        <p:nvPicPr>
          <p:cNvPr id="4" name="Picture 3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1365"/>
            <a:ext cx="4876426" cy="4063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7571" y="4486953"/>
            <a:ext cx="5396429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Rely on scoring goals</a:t>
            </a:r>
            <a:endParaRPr lang="en-US" sz="48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426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Defensive Style?</a:t>
            </a:r>
            <a:endParaRPr lang="en-US" dirty="0"/>
          </a:p>
        </p:txBody>
      </p:sp>
      <p:pic>
        <p:nvPicPr>
          <p:cNvPr id="4" name="Picture 3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2505"/>
            <a:ext cx="7286950" cy="303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979" y="4487800"/>
            <a:ext cx="461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Receive less goals</a:t>
            </a:r>
            <a:endParaRPr lang="en-US" sz="48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650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Analysis of Offensive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Goals scored</a:t>
            </a:r>
          </a:p>
          <a:p>
            <a:r>
              <a:rPr lang="en-US" dirty="0"/>
              <a:t>S</a:t>
            </a:r>
            <a:r>
              <a:rPr lang="en-US" dirty="0" smtClean="0"/>
              <a:t>hots taken</a:t>
            </a:r>
          </a:p>
          <a:p>
            <a:r>
              <a:rPr lang="en-US" dirty="0" smtClean="0"/>
              <a:t>Shots on target</a:t>
            </a:r>
          </a:p>
          <a:p>
            <a:r>
              <a:rPr lang="en-US" dirty="0" smtClean="0"/>
              <a:t>Combined (not shown)</a:t>
            </a:r>
            <a:endParaRPr lang="en-US" dirty="0" smtClean="0"/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Averaged over 9 seasons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Individual seasons</a:t>
            </a:r>
          </a:p>
        </p:txBody>
      </p:sp>
      <p:pic>
        <p:nvPicPr>
          <p:cNvPr id="4" name="Picture 3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519759"/>
            <a:ext cx="3647872" cy="3039893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567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Scoring Goals – All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81365"/>
            <a:ext cx="8890000" cy="457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05751" y="1181365"/>
            <a:ext cx="963083" cy="4325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7616" y="550828"/>
            <a:ext cx="246436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 Madrid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679638" y="1732886"/>
            <a:ext cx="205589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Barcelona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772208" y="4374445"/>
            <a:ext cx="133882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2.8 Goals</a:t>
            </a:r>
            <a:endParaRPr lang="en-US" sz="2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091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Scoring Goals – Individual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38"/>
          <a:stretch/>
        </p:blipFill>
        <p:spPr>
          <a:xfrm>
            <a:off x="457200" y="1143000"/>
            <a:ext cx="853863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3873" y="681335"/>
            <a:ext cx="133882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2.8 Goals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771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Scoring Goals – over 9 seasons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214"/>
          <a:stretch/>
        </p:blipFill>
        <p:spPr>
          <a:xfrm>
            <a:off x="499794" y="1075971"/>
            <a:ext cx="8144415" cy="4639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585" y="3932422"/>
            <a:ext cx="164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Barcelona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317" y="1334824"/>
            <a:ext cx="195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Real Madrid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8747" y="4262984"/>
            <a:ext cx="621242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Above 2.8 goals all 9 seasons</a:t>
            </a:r>
            <a:endParaRPr lang="en-US" sz="40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725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Taken – All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43000"/>
            <a:ext cx="8890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9638" y="429642"/>
            <a:ext cx="246436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 Madrid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679638" y="1732886"/>
            <a:ext cx="205589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Barcelona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30542" y="912061"/>
            <a:ext cx="174909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Tenerife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09273" y="4374445"/>
            <a:ext cx="125512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16 Shots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6762751" y="1075973"/>
            <a:ext cx="2106083" cy="6569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802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Taken – Individual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80"/>
          <a:stretch/>
        </p:blipFill>
        <p:spPr>
          <a:xfrm>
            <a:off x="379927" y="1143000"/>
            <a:ext cx="8637073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3874" y="718724"/>
            <a:ext cx="125512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16 Shots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255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Taken – over 9 seasons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8096"/>
          <a:stretch/>
        </p:blipFill>
        <p:spPr>
          <a:xfrm>
            <a:off x="174364" y="1028861"/>
            <a:ext cx="8512436" cy="4686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1752" y="3949012"/>
            <a:ext cx="164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Barcelona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7650" y="1306497"/>
            <a:ext cx="195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Real Madrid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4385" y="1848348"/>
            <a:ext cx="422665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Above all 9 seasons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1818" y="4406421"/>
            <a:ext cx="440803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Above for 5 seasons</a:t>
            </a:r>
            <a:endParaRPr lang="en-US" sz="40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546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84" y="3013257"/>
            <a:ext cx="52652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Spain Soccer League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124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on Target – All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43000"/>
            <a:ext cx="8890000" cy="457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23472" y="535034"/>
            <a:ext cx="246436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 Madrid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6679638" y="1669562"/>
            <a:ext cx="205589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Barcelona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717933" y="4374445"/>
            <a:ext cx="23681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 Shots on Target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7424837" y="1181365"/>
            <a:ext cx="1443997" cy="35650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12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35"/>
          <a:stretch/>
        </p:blipFill>
        <p:spPr>
          <a:xfrm>
            <a:off x="325652" y="1143000"/>
            <a:ext cx="8691348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5894" y="750876"/>
            <a:ext cx="23681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 Shots on Target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on Target – Individual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948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Shots on Target – over 9 seasons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909"/>
          <a:stretch/>
        </p:blipFill>
        <p:spPr>
          <a:xfrm>
            <a:off x="365810" y="1143000"/>
            <a:ext cx="8557019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7172" y="3587160"/>
            <a:ext cx="164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9616"/>
                </a:solidFill>
              </a:rPr>
              <a:t>Barcelona</a:t>
            </a:r>
            <a:endParaRPr lang="en-US" sz="2800" dirty="0">
              <a:solidFill>
                <a:srgbClr val="91961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9620" y="1306497"/>
            <a:ext cx="195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99FF4"/>
                </a:solidFill>
              </a:rPr>
              <a:t>Real Madrid</a:t>
            </a:r>
            <a:endParaRPr lang="en-US" sz="2800" dirty="0">
              <a:solidFill>
                <a:srgbClr val="399FF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7105" y="1848348"/>
            <a:ext cx="430981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Above all 9 seasons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2560892" y="4305764"/>
            <a:ext cx="3648182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Above 8 seasons</a:t>
            </a:r>
            <a:endParaRPr lang="en-US" sz="40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073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 for Offensive Playing</a:t>
            </a:r>
            <a:endParaRPr lang="en-US" dirty="0"/>
          </a:p>
        </p:txBody>
      </p:sp>
      <p:pic>
        <p:nvPicPr>
          <p:cNvPr id="4" name="Picture 3" descr="Barcelona-w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1" y="1044939"/>
            <a:ext cx="4373043" cy="3016250"/>
          </a:xfrm>
          <a:prstGeom prst="rect">
            <a:avLst/>
          </a:prstGeom>
        </p:spPr>
      </p:pic>
      <p:pic>
        <p:nvPicPr>
          <p:cNvPr id="5" name="Picture 4" descr="1200px-FC_Barcelona_(crest)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98" y="3017708"/>
            <a:ext cx="1945967" cy="2086962"/>
          </a:xfrm>
          <a:prstGeom prst="rect">
            <a:avLst/>
          </a:prstGeom>
        </p:spPr>
      </p:pic>
      <p:pic>
        <p:nvPicPr>
          <p:cNvPr id="6" name="Picture 5" descr="real-madrid-real-sociedad-laliga-29012016_17ydykrhvfr7y11zqez64t2kz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7974"/>
          <a:stretch/>
        </p:blipFill>
        <p:spPr>
          <a:xfrm>
            <a:off x="4826592" y="2572798"/>
            <a:ext cx="4117446" cy="2540466"/>
          </a:xfrm>
          <a:prstGeom prst="rect">
            <a:avLst/>
          </a:prstGeom>
        </p:spPr>
      </p:pic>
      <p:pic>
        <p:nvPicPr>
          <p:cNvPr id="7" name="Picture 6" descr="150px-Real_Madrid_CF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66" y="1044939"/>
            <a:ext cx="1687425" cy="222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311" y="4466933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Barcelona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470836" y="1371992"/>
            <a:ext cx="267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Real Madrid</a:t>
            </a:r>
            <a:endParaRPr lang="en-US" sz="36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559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Analysis of Defensive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 received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Averaged over 9 seasons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Individual seasons</a:t>
            </a:r>
          </a:p>
        </p:txBody>
      </p:sp>
      <p:pic>
        <p:nvPicPr>
          <p:cNvPr id="5" name="Picture 4" descr="defending2_AtlMadr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23" y="2824142"/>
            <a:ext cx="4738802" cy="27622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565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Goals Received – All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43000"/>
            <a:ext cx="8890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3523" y="2091722"/>
            <a:ext cx="269241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0.45 Goals Received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584018" y="5098521"/>
            <a:ext cx="187632" cy="156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22946" y="5020259"/>
            <a:ext cx="187632" cy="156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81530" y="4882676"/>
            <a:ext cx="187632" cy="156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81530" y="4755676"/>
            <a:ext cx="187632" cy="156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27746" y="4504322"/>
            <a:ext cx="187632" cy="156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7655" y="4023728"/>
            <a:ext cx="34328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Didn’t play enough games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43762" y="4599991"/>
            <a:ext cx="361992" cy="25135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71650" y="3965713"/>
            <a:ext cx="239896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Ath</a:t>
            </a:r>
            <a:r>
              <a:rPr lang="en-US" sz="3600" dirty="0" smtClean="0"/>
              <a:t> Madrid</a:t>
            </a:r>
            <a:endParaRPr lang="en-US" sz="36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185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Goals Received – over 9 seasons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6444"/>
          <a:stretch/>
        </p:blipFill>
        <p:spPr>
          <a:xfrm>
            <a:off x="127000" y="1143000"/>
            <a:ext cx="8882669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9680" y="1380555"/>
            <a:ext cx="239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E55D59"/>
                </a:solidFill>
              </a:rPr>
              <a:t>Ath</a:t>
            </a:r>
            <a:r>
              <a:rPr lang="en-US" sz="3600" dirty="0" smtClean="0">
                <a:solidFill>
                  <a:srgbClr val="E55D59"/>
                </a:solidFill>
              </a:rPr>
              <a:t> Madrid</a:t>
            </a:r>
            <a:endParaRPr lang="en-US" sz="3600" dirty="0">
              <a:solidFill>
                <a:srgbClr val="E55D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7306" y="2862907"/>
            <a:ext cx="3648182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Below 6 seasons</a:t>
            </a:r>
            <a:endParaRPr lang="en-US" sz="40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131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 for Defensive Playing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363"/>
          <a:stretch/>
        </p:blipFill>
        <p:spPr>
          <a:xfrm>
            <a:off x="262568" y="1013104"/>
            <a:ext cx="4647998" cy="444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24" y="1181365"/>
            <a:ext cx="2831923" cy="3598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9774" y="4635075"/>
            <a:ext cx="311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Atletico</a:t>
            </a:r>
            <a:r>
              <a:rPr lang="en-US" sz="3600" dirty="0" smtClean="0"/>
              <a:t> Madrid </a:t>
            </a:r>
            <a:endParaRPr lang="en-US" sz="36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46827" y="1765"/>
            <a:ext cx="1497173" cy="304271"/>
          </a:xfrm>
        </p:spPr>
        <p:txBody>
          <a:bodyPr/>
          <a:lstStyle/>
          <a:p>
            <a:pPr algn="r"/>
            <a:r>
              <a:rPr lang="en-US" sz="1600" dirty="0" smtClean="0"/>
              <a:t>EB Wlezien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302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WHICH TEAM WINS THE GAME?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5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94896"/>
            <a:ext cx="7886700" cy="1964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b="1" dirty="0" smtClean="0">
                <a:solidFill>
                  <a:srgbClr val="C00000"/>
                </a:solidFill>
              </a:rPr>
              <a:t>PREDICTOR 1: PLAYING AT HOME VS AWAY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31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3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 teams</a:t>
            </a:r>
          </a:p>
          <a:p>
            <a:r>
              <a:rPr lang="en-US" dirty="0" smtClean="0"/>
              <a:t>380 matches per season</a:t>
            </a:r>
          </a:p>
          <a:p>
            <a:r>
              <a:rPr lang="en-US" dirty="0" smtClean="0"/>
              <a:t>9 seasons</a:t>
            </a:r>
          </a:p>
          <a:p>
            <a:endParaRPr lang="en-US" dirty="0"/>
          </a:p>
          <a:p>
            <a:r>
              <a:rPr lang="en-US" dirty="0" smtClean="0"/>
              <a:t>24 variables</a:t>
            </a:r>
          </a:p>
          <a:p>
            <a:endParaRPr lang="en-US" dirty="0"/>
          </a:p>
        </p:txBody>
      </p:sp>
      <p:pic>
        <p:nvPicPr>
          <p:cNvPr id="4" name="Picture 3" descr="1500624610_111776_1500638829_noticia_nor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80" y="2427470"/>
            <a:ext cx="5702825" cy="29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40" y="398731"/>
            <a:ext cx="5294093" cy="36302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5861" y="4373401"/>
            <a:ext cx="7753739" cy="502908"/>
          </a:xfrm>
          <a:prstGeom prst="rect">
            <a:avLst/>
          </a:prstGeom>
          <a:noFill/>
        </p:spPr>
        <p:txBody>
          <a:bodyPr wrap="square" lIns="71323" tIns="35662" rIns="71323" bIns="35662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Home team has better chance in winning the game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4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360" y="1048388"/>
            <a:ext cx="7886700" cy="36261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>
                <a:solidFill>
                  <a:srgbClr val="C00000"/>
                </a:solidFill>
              </a:rPr>
              <a:t>PREDICTOR 2: HALF TIME RESULT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6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57300" y="2619275"/>
            <a:ext cx="144039" cy="50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latin typeface="Arial" panose="020B0604020202020204" pitchFamily="34" charset="0"/>
              </a:rPr>
              <a:t/>
            </a:r>
            <a:br>
              <a:rPr lang="en-US" altLang="en-US" sz="1400">
                <a:latin typeface="Arial" panose="020B0604020202020204" pitchFamily="34" charset="0"/>
              </a:rPr>
            </a:br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5897"/>
            <a:ext cx="4639073" cy="3181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645895"/>
            <a:ext cx="4639076" cy="318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70" y="4353036"/>
            <a:ext cx="8529145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In 61.75 %  of games, final time result is the same as the half time result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7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23" y="252791"/>
            <a:ext cx="5968415" cy="4092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8598" y="4476387"/>
            <a:ext cx="8726805" cy="94918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1900" b="1" dirty="0">
                <a:solidFill>
                  <a:srgbClr val="C00000"/>
                </a:solidFill>
              </a:rPr>
              <a:t>When the half time result is draw, final time result is different than the half time result in </a:t>
            </a:r>
          </a:p>
          <a:p>
            <a:pPr algn="ctr"/>
            <a:r>
              <a:rPr lang="en-US" sz="1900" b="1" dirty="0">
                <a:solidFill>
                  <a:srgbClr val="C00000"/>
                </a:solidFill>
              </a:rPr>
              <a:t>63.3 %  of the games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7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0" y="258593"/>
            <a:ext cx="4357364" cy="2987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310" y="3882918"/>
            <a:ext cx="8451483" cy="456741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Home teams are better in keeping their winning results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578" y="321620"/>
            <a:ext cx="4265450" cy="292488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2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08" y="779518"/>
            <a:ext cx="5850029" cy="401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8002971" cy="16755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PREDICTOR 3: SCORE DIFFERENCE BY THE END OF HALF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838543"/>
            <a:ext cx="9144000" cy="1776265"/>
          </a:xfrm>
          <a:prstGeom prst="rect">
            <a:avLst/>
          </a:prstGeom>
        </p:spPr>
        <p:txBody>
          <a:bodyPr vert="horz" lIns="71323" tIns="35662" rIns="71323" bIns="35662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</a:rPr>
              <a:t>SCORE DIFFERENCE = NUMBER OF GOALS SCORED BY HOME TEAM –NUMBER OF GOALS SCORED BY AWAY TEAM </a:t>
            </a: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3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23" y="769439"/>
            <a:ext cx="6022154" cy="41294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2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2717818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C00000"/>
                </a:solidFill>
              </a:rPr>
              <a:t>PREDICTOR </a:t>
            </a:r>
            <a:r>
              <a:rPr lang="en-US" dirty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: MORE SHOTS ON TARGET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2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97" y="232541"/>
            <a:ext cx="5658122" cy="3879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5" y="4809646"/>
            <a:ext cx="9129713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More shots on target does not necessarily result in winning the game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C67C80E-57CA-42DA-A5B7-D67DCC2B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2766ABD-8496-42D0-8704-694CD094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 Which team is ranked 1st (Champion) more times in the last 9 seasons?</a:t>
            </a:r>
          </a:p>
          <a:p>
            <a:pPr marL="0" indent="0">
              <a:buNone/>
            </a:pPr>
            <a:r>
              <a:rPr lang="en-US" dirty="0"/>
              <a:t>2) What is the average total points per season of the Champion?</a:t>
            </a:r>
          </a:p>
          <a:p>
            <a:pPr marL="0" indent="0">
              <a:buNone/>
            </a:pPr>
            <a:r>
              <a:rPr lang="en-US" dirty="0"/>
              <a:t>3) What is the average total points of the Champion after 19 weeks.?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442919-0F6E-410D-BEB5-1C29F3B8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9310" y="5258594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</p:spTree>
    <p:extLst>
      <p:ext uri="{BB962C8B-B14F-4D97-AF65-F5344CB8AC3E}">
        <p14:creationId xmlns:p14="http://schemas.microsoft.com/office/powerpoint/2010/main" val="278954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7268" y="1786759"/>
            <a:ext cx="5344511" cy="1226183"/>
          </a:xfrm>
          <a:prstGeom prst="rect">
            <a:avLst/>
          </a:prstGeom>
          <a:noFill/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7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 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COSKUN ERDEN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7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95500"/>
            <a:ext cx="7315200" cy="889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E6259"/>
                </a:solidFill>
              </a:rPr>
              <a:t>La </a:t>
            </a:r>
            <a:r>
              <a:rPr lang="en-US" dirty="0" err="1" smtClean="0">
                <a:solidFill>
                  <a:srgbClr val="6E6259"/>
                </a:solidFill>
              </a:rPr>
              <a:t>Liga</a:t>
            </a:r>
            <a:r>
              <a:rPr lang="en-US" dirty="0" smtClean="0"/>
              <a:t>: Are scoring events and free and corner kicks associated? </a:t>
            </a:r>
            <a:endParaRPr lang="en-US" dirty="0">
              <a:solidFill>
                <a:srgbClr val="6E625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Klimavicz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STAT 579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686800" cy="952500"/>
          </a:xfrm>
        </p:spPr>
        <p:txBody>
          <a:bodyPr>
            <a:normAutofit fontScale="90000"/>
          </a:bodyPr>
          <a:lstStyle/>
          <a:p>
            <a:r>
              <a:rPr lang="en-US" dirty="0"/>
              <a:t>Association </a:t>
            </a:r>
            <a:r>
              <a:rPr lang="en-US" dirty="0" smtClean="0"/>
              <a:t>of free</a:t>
            </a:r>
            <a:r>
              <a:rPr lang="en-US" dirty="0"/>
              <a:t>/corner kicks and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 and corner kicks are chances to strategize</a:t>
            </a:r>
            <a:endParaRPr lang="en-US" dirty="0"/>
          </a:p>
          <a:p>
            <a:r>
              <a:rPr lang="en-US" dirty="0" smtClean="0"/>
              <a:t>More kicking chances may increase scoring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0782"/>
            <a:ext cx="8305800" cy="389421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63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Counts of Kicking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52500"/>
            <a:ext cx="8000999" cy="476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8200" y="952500"/>
            <a:ext cx="3886200" cy="4508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941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Counts of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64413"/>
            <a:ext cx="8000999" cy="4762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389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Association of All Kicks and All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73654"/>
            <a:ext cx="8000999" cy="4762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808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Association of All Kicks and All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31079"/>
            <a:ext cx="8000999" cy="4762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53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 of Home Goals with Kicks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52500"/>
            <a:ext cx="8000999" cy="4762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278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52500"/>
            <a:ext cx="8000999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Away Team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 rot="973407">
            <a:off x="1135197" y="3904831"/>
            <a:ext cx="3251595" cy="1491067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76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52500"/>
            <a:ext cx="8000999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Team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 rot="19452003">
            <a:off x="3785135" y="3553088"/>
            <a:ext cx="3161703" cy="1466324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346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1211DB-4BE1-44BF-ADE5-3F2F36B0D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7" b="65186"/>
          <a:stretch/>
        </p:blipFill>
        <p:spPr>
          <a:xfrm>
            <a:off x="0" y="321733"/>
            <a:ext cx="9144000" cy="120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109FF-19C5-4115-A0AF-470183031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0" t="41630" r="38334" b="30370"/>
          <a:stretch/>
        </p:blipFill>
        <p:spPr>
          <a:xfrm>
            <a:off x="3924300" y="1860118"/>
            <a:ext cx="485394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D5F8DA-74DE-4FC4-85A0-95CF12AFD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44000" r="29583" b="34963"/>
          <a:stretch/>
        </p:blipFill>
        <p:spPr>
          <a:xfrm>
            <a:off x="1841020" y="3860800"/>
            <a:ext cx="7181060" cy="144332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5118CC88-F70C-415F-8A49-78BBCC69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367338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DB3950-FCF8-4265-A31C-0D20DA9121BC}"/>
              </a:ext>
            </a:extLst>
          </p:cNvPr>
          <p:cNvSpPr/>
          <p:nvPr/>
        </p:nvSpPr>
        <p:spPr>
          <a:xfrm>
            <a:off x="121920" y="1609291"/>
            <a:ext cx="3695700" cy="3627071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League Division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= Match Date (dd/mm/</a:t>
            </a: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yy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HomeTeam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Home Team</a:t>
            </a:r>
          </a:p>
          <a:p>
            <a:pPr>
              <a:lnSpc>
                <a:spcPct val="107000"/>
              </a:lnSpc>
            </a:pP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AwayTeam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Away Team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FTHG= Full Time Home Team Goals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FTAG= Full Time Away Team Goals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FTR= Full Time Result (H=Home Win, D=Draw, A=Away Win)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HTHG = Half Time Home Team Goals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HTAG = Half Time Away Team Goals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HTR = Half Time Result (H=Home Win, D=Draw, A=Away Win)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= Home Team Shots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= Away Team Shots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HST = Home Team Shots on Target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 = Away Team Shots on Target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 = Home Team Corners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= Away Team Corners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 = Home Team Fouls Committed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 = Away Team Fouls Committed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 = Home Team Yellow Cards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 = Away Team Yellow Cards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= Home Team Red Cards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= Away Team Red Cards</a:t>
            </a:r>
            <a:endParaRPr lang="en-US" sz="900" dirty="0"/>
          </a:p>
          <a:p>
            <a:pPr>
              <a:lnSpc>
                <a:spcPct val="107000"/>
              </a:lnSpc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3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9000"/>
            <a:ext cx="7772400" cy="3429000"/>
          </a:xfrm>
        </p:spPr>
        <p:txBody>
          <a:bodyPr/>
          <a:lstStyle/>
          <a:p>
            <a:r>
              <a:rPr lang="en-US" dirty="0" smtClean="0"/>
              <a:t>Correlation between kicks and goals is very small</a:t>
            </a:r>
            <a:endParaRPr lang="en-US" dirty="0"/>
          </a:p>
          <a:p>
            <a:r>
              <a:rPr lang="en-US" dirty="0" smtClean="0"/>
              <a:t>More free kicks tend to produce lower scores</a:t>
            </a:r>
          </a:p>
          <a:p>
            <a:r>
              <a:rPr lang="en-US" dirty="0" smtClean="0"/>
              <a:t>Causal effect cannot </a:t>
            </a:r>
            <a:r>
              <a:rPr lang="en-US" smtClean="0"/>
              <a:t>be established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/>
          <a:lstStyle/>
          <a:p>
            <a:fld id="{179A9A4E-4C82-4D44-9372-C31BB381809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3125"/>
            <a:ext cx="7620000" cy="357187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6858000" y="0"/>
            <a:ext cx="220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102E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James Klimavicz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615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965576" cy="253852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When a team get a red card: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800" dirty="0"/>
              <a:t>a) does it imply the team will lose? </a:t>
            </a:r>
            <a:br>
              <a:rPr lang="en-US" sz="3800" dirty="0"/>
            </a:br>
            <a:r>
              <a:rPr lang="en-US" sz="3800" dirty="0"/>
              <a:t>b) is the goal difference larger?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787" y="3902202"/>
            <a:ext cx="6858000" cy="1379802"/>
          </a:xfrm>
        </p:spPr>
        <p:txBody>
          <a:bodyPr/>
          <a:lstStyle/>
          <a:p>
            <a:r>
              <a:rPr lang="en-US" dirty="0" smtClean="0"/>
              <a:t>Mauricio Serrano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red card?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0358" y="1949824"/>
            <a:ext cx="2749924" cy="30851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player is kicked out of the game.</a:t>
            </a:r>
          </a:p>
          <a:p>
            <a:endParaRPr lang="en-US" dirty="0" smtClean="0"/>
          </a:p>
          <a:p>
            <a:r>
              <a:rPr lang="en-US" dirty="0" smtClean="0"/>
              <a:t>Disadvantage for the team.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65860"/>
            <a:ext cx="4239294" cy="266046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5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 team get a red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4898091" cy="36261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a) does it imply the team will lose?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b) is the goal difference larger than the goal difference in games without red cards?</a:t>
            </a:r>
          </a:p>
          <a:p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29" y="556093"/>
            <a:ext cx="3057525" cy="47148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52" t="32736" r="18492" b="34699"/>
          <a:stretch/>
        </p:blipFill>
        <p:spPr>
          <a:xfrm>
            <a:off x="211792" y="257734"/>
            <a:ext cx="8698259" cy="230841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200000">
            <a:off x="4406715" y="2948267"/>
            <a:ext cx="1171015" cy="57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1437" y="3821206"/>
            <a:ext cx="1679203" cy="176479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/>
              <a:t>No red</a:t>
            </a:r>
          </a:p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 err="1"/>
              <a:t>Red_draw</a:t>
            </a:r>
            <a:endParaRPr lang="en-US" sz="2200" dirty="0"/>
          </a:p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 err="1"/>
              <a:t>Red_win</a:t>
            </a:r>
            <a:endParaRPr lang="en-US" sz="2200" dirty="0"/>
          </a:p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 err="1"/>
              <a:t>Red_lose</a:t>
            </a:r>
            <a:endParaRPr lang="en-US" sz="2200" dirty="0"/>
          </a:p>
          <a:p>
            <a:r>
              <a:rPr lang="en-US" sz="2200" dirty="0" err="1"/>
              <a:t>ifelse</a:t>
            </a:r>
            <a:r>
              <a:rPr lang="en-US" sz="2200" dirty="0"/>
              <a:t>()</a:t>
            </a:r>
          </a:p>
        </p:txBody>
      </p:sp>
      <p:sp>
        <p:nvSpPr>
          <p:cNvPr id="9" name="Right Arrow 8"/>
          <p:cNvSpPr/>
          <p:nvPr/>
        </p:nvSpPr>
        <p:spPr>
          <a:xfrm rot="16200000">
            <a:off x="6346454" y="2948269"/>
            <a:ext cx="1171015" cy="57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77270" y="3821206"/>
            <a:ext cx="1371600" cy="1087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/>
              <a:t>Goal difference</a:t>
            </a:r>
          </a:p>
          <a:p>
            <a:r>
              <a:rPr lang="en-US" sz="2200" dirty="0"/>
              <a:t>abs()</a:t>
            </a:r>
          </a:p>
        </p:txBody>
      </p:sp>
      <p:sp>
        <p:nvSpPr>
          <p:cNvPr id="11" name="Right Arrow 10"/>
          <p:cNvSpPr/>
          <p:nvPr/>
        </p:nvSpPr>
        <p:spPr>
          <a:xfrm rot="16200000">
            <a:off x="7312962" y="2959473"/>
            <a:ext cx="1171015" cy="57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32893" y="3849264"/>
            <a:ext cx="1371600" cy="1087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/>
              <a:t>Red</a:t>
            </a:r>
          </a:p>
          <a:p>
            <a:pPr marL="356616" indent="-356616">
              <a:buFont typeface="Arial" panose="020B0604020202020204" pitchFamily="34" charset="0"/>
              <a:buChar char="•"/>
            </a:pPr>
            <a:r>
              <a:rPr lang="en-US" sz="2200" dirty="0"/>
              <a:t>No Red</a:t>
            </a:r>
          </a:p>
          <a:p>
            <a:r>
              <a:rPr lang="en-US" sz="2200" dirty="0" err="1"/>
              <a:t>ifelse</a:t>
            </a:r>
            <a:r>
              <a:rPr lang="en-US" sz="2200" dirty="0"/>
              <a:t>()</a:t>
            </a:r>
          </a:p>
        </p:txBody>
      </p:sp>
      <p:sp>
        <p:nvSpPr>
          <p:cNvPr id="13" name="Right Arrow 12"/>
          <p:cNvSpPr/>
          <p:nvPr/>
        </p:nvSpPr>
        <p:spPr>
          <a:xfrm rot="16200000">
            <a:off x="1969437" y="2948267"/>
            <a:ext cx="1171015" cy="57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2556068" y="2948267"/>
            <a:ext cx="1171015" cy="57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27991" y="3854801"/>
            <a:ext cx="823631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/>
              <a:t>Home</a:t>
            </a:r>
          </a:p>
          <a:p>
            <a:r>
              <a:rPr lang="en-US" sz="2200" dirty="0"/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6160" y="3832412"/>
            <a:ext cx="823631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200" dirty="0"/>
              <a:t>Away</a:t>
            </a:r>
          </a:p>
          <a:p>
            <a:r>
              <a:rPr lang="en-US" sz="2200" dirty="0"/>
              <a:t>Red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3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29" y="837407"/>
            <a:ext cx="6913998" cy="474102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533137"/>
          </a:xfrm>
        </p:spPr>
        <p:txBody>
          <a:bodyPr>
            <a:noAutofit/>
          </a:bodyPr>
          <a:lstStyle/>
          <a:p>
            <a:r>
              <a:rPr lang="en-US" dirty="0"/>
              <a:t>Games  –   </a:t>
            </a:r>
            <a:r>
              <a:rPr lang="en-US" dirty="0" smtClean="0"/>
              <a:t>Red </a:t>
            </a:r>
            <a:r>
              <a:rPr lang="en-US" dirty="0" err="1" smtClean="0"/>
              <a:t>card_result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7" y="896685"/>
            <a:ext cx="6863291" cy="470625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04272"/>
            <a:ext cx="7886700" cy="533137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Games with Red cards – Over 9 seasons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8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7" y="941506"/>
            <a:ext cx="6797925" cy="466143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04272"/>
            <a:ext cx="8054789" cy="533137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 difference – No Red card  vs Red card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7" y="784412"/>
            <a:ext cx="6904972" cy="47348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6647" y="113772"/>
            <a:ext cx="8678924" cy="533137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 difference – No Red card  vs Red </a:t>
            </a:r>
            <a:r>
              <a:rPr lang="en-US" dirty="0" err="1" smtClean="0"/>
              <a:t>card_result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97" y="863067"/>
            <a:ext cx="6944254" cy="47617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8096" y="237037"/>
            <a:ext cx="8155641" cy="533137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 difference and Red cards – Over 9 seasons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A45F36E8-21D4-4EAF-A347-FEF4C323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46" y="215890"/>
            <a:ext cx="7188826" cy="528321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3DF851-6BC5-4FD1-B3A1-135E41BD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376599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99DA56-ABE3-43D0-BF57-C4F23D0AF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42667" r="80063" b="44899"/>
          <a:stretch/>
        </p:blipFill>
        <p:spPr>
          <a:xfrm>
            <a:off x="7152500" y="2283882"/>
            <a:ext cx="1709561" cy="94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9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56" y="248047"/>
            <a:ext cx="7886700" cy="1104636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86" y="1521354"/>
            <a:ext cx="5728447" cy="36261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a red card is shown, the team has higher chances to lose the game. This trend is consistent over seasons.</a:t>
            </a:r>
          </a:p>
          <a:p>
            <a:endParaRPr lang="en-US" dirty="0" smtClean="0"/>
          </a:p>
          <a:p>
            <a:r>
              <a:rPr lang="en-US" dirty="0" smtClean="0"/>
              <a:t>The mean goal difference is similar in games with and without a red card shown.</a:t>
            </a:r>
          </a:p>
          <a:p>
            <a:endParaRPr lang="en-US" dirty="0" smtClean="0"/>
          </a:p>
          <a:p>
            <a:r>
              <a:rPr lang="en-US" dirty="0" smtClean="0"/>
              <a:t>The mean goal difference is larger when a red card is shown and the team lose the game. This trend is consistent over seasons except in 2014.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431" t="1634" r="23590" b="326"/>
          <a:stretch/>
        </p:blipFill>
        <p:spPr>
          <a:xfrm>
            <a:off x="6232712" y="1521355"/>
            <a:ext cx="2632262" cy="336176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Mauricio Serrano-Porras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10" y="1061012"/>
            <a:ext cx="4945181" cy="4653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3102" y="16077"/>
            <a:ext cx="4117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Questions?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52696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D6BB01-585A-4399-9578-D08DA357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5" y="79813"/>
            <a:ext cx="8639028" cy="55553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29C794-5D50-43E6-9225-778CD4D7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330917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</p:spTree>
    <p:extLst>
      <p:ext uri="{BB962C8B-B14F-4D97-AF65-F5344CB8AC3E}">
        <p14:creationId xmlns:p14="http://schemas.microsoft.com/office/powerpoint/2010/main" val="303421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5DA93F-F181-4435-AAC0-62179F88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0" t="4889" r="27833" b="7315"/>
          <a:stretch/>
        </p:blipFill>
        <p:spPr>
          <a:xfrm>
            <a:off x="82578" y="0"/>
            <a:ext cx="5942606" cy="553471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1005279-BB90-4996-9194-F2DE8969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0750" y="5296959"/>
            <a:ext cx="3086100" cy="304271"/>
          </a:xfrm>
        </p:spPr>
        <p:txBody>
          <a:bodyPr/>
          <a:lstStyle/>
          <a:p>
            <a:r>
              <a:rPr lang="en-US" dirty="0"/>
              <a:t>Valeria </a:t>
            </a:r>
            <a:r>
              <a:rPr lang="en-US" dirty="0" err="1"/>
              <a:t>Velásquez</a:t>
            </a:r>
            <a:r>
              <a:rPr lang="en-US" dirty="0"/>
              <a:t>-Zapata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D96DADF-1C35-48BE-9376-5240F778A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3" t="5778" r="63584" b="66666"/>
          <a:stretch/>
        </p:blipFill>
        <p:spPr>
          <a:xfrm>
            <a:off x="6280703" y="1000760"/>
            <a:ext cx="2526194" cy="1864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08F4CF-C6EE-47BC-8E19-79F2AFF6B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4" t="5630" r="57583" b="66518"/>
          <a:stretch/>
        </p:blipFill>
        <p:spPr>
          <a:xfrm>
            <a:off x="6025183" y="3064933"/>
            <a:ext cx="3061667" cy="18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B8B5B-4E8C-41BE-B09A-665C7AB4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347759"/>
            <a:ext cx="3086100" cy="304271"/>
          </a:xfrm>
        </p:spPr>
        <p:txBody>
          <a:bodyPr/>
          <a:lstStyle/>
          <a:p>
            <a:r>
              <a:rPr lang="en-US"/>
              <a:t>Valeria Velásquez-Zapata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81928E-0969-40A8-97FD-A232F23B8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9" b="6427"/>
          <a:stretch/>
        </p:blipFill>
        <p:spPr>
          <a:xfrm>
            <a:off x="0" y="228600"/>
            <a:ext cx="9144000" cy="51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1051</Words>
  <Application>Microsoft Macintosh PowerPoint</Application>
  <PresentationFormat>On-screen Show (16:10)</PresentationFormat>
  <Paragraphs>250</Paragraphs>
  <Slides>61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Dataset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Offensive Style?</vt:lpstr>
      <vt:lpstr>Defensive Style?</vt:lpstr>
      <vt:lpstr>Analysis of Offensive Style</vt:lpstr>
      <vt:lpstr>Scoring Goals – All </vt:lpstr>
      <vt:lpstr>Scoring Goals – Individual</vt:lpstr>
      <vt:lpstr>Scoring Goals – over 9 seasons</vt:lpstr>
      <vt:lpstr>Shots Taken – All </vt:lpstr>
      <vt:lpstr>Shots Taken – Individual</vt:lpstr>
      <vt:lpstr>Shots Taken – over 9 seasons</vt:lpstr>
      <vt:lpstr>Shots on Target – All </vt:lpstr>
      <vt:lpstr>Shots on Target – Individual</vt:lpstr>
      <vt:lpstr>Shots on Target – over 9 seasons</vt:lpstr>
      <vt:lpstr>Conclusion for Offensive Playing</vt:lpstr>
      <vt:lpstr>Analysis of Defensive Style</vt:lpstr>
      <vt:lpstr>Goals Received – All</vt:lpstr>
      <vt:lpstr>Goals Received – over 9 seasons</vt:lpstr>
      <vt:lpstr>Conclusion for Defensive Playing</vt:lpstr>
      <vt:lpstr>WHICH TEAM WINS THE GAME?</vt:lpstr>
      <vt:lpstr>     PREDICTOR 1: PLAYING AT HOME VS AWAY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Liga: Are scoring events and free and corner kicks associated? </vt:lpstr>
      <vt:lpstr>Association of free/corner kicks and goals</vt:lpstr>
      <vt:lpstr>Counts of Kicking Events</vt:lpstr>
      <vt:lpstr>Counts of Goals</vt:lpstr>
      <vt:lpstr>Association of All Kicks and All Goals</vt:lpstr>
      <vt:lpstr>Association of All Kicks and All Goals</vt:lpstr>
      <vt:lpstr>Correlation of Home Goals with Kicks</vt:lpstr>
      <vt:lpstr>Away Team Goals</vt:lpstr>
      <vt:lpstr>Home Team Goals</vt:lpstr>
      <vt:lpstr>Conclusions</vt:lpstr>
      <vt:lpstr>When a team get a red card:  a) does it imply the team will lose?  b) is the goal difference larger?</vt:lpstr>
      <vt:lpstr>What is a red card?</vt:lpstr>
      <vt:lpstr>When a team get a red card</vt:lpstr>
      <vt:lpstr>PowerPoint Presentation</vt:lpstr>
      <vt:lpstr>Games  –   Red card_result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 Wlezien</dc:creator>
  <cp:lastModifiedBy>Eb Wlezien</cp:lastModifiedBy>
  <cp:revision>54</cp:revision>
  <dcterms:created xsi:type="dcterms:W3CDTF">2018-12-10T02:29:37Z</dcterms:created>
  <dcterms:modified xsi:type="dcterms:W3CDTF">2018-12-11T18:06:58Z</dcterms:modified>
</cp:coreProperties>
</file>